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notesMasterIdLst>
    <p:notesMasterId r:id="rId39"/>
  </p:notesMasterIdLst>
  <p:sldIdLst>
    <p:sldId id="256" r:id="rId2"/>
    <p:sldId id="258" r:id="rId3"/>
    <p:sldId id="259" r:id="rId4"/>
    <p:sldId id="261" r:id="rId5"/>
    <p:sldId id="262" r:id="rId6"/>
    <p:sldId id="263" r:id="rId7"/>
    <p:sldId id="264" r:id="rId8"/>
    <p:sldId id="287" r:id="rId9"/>
    <p:sldId id="275" r:id="rId10"/>
    <p:sldId id="265" r:id="rId11"/>
    <p:sldId id="266" r:id="rId12"/>
    <p:sldId id="267" r:id="rId13"/>
    <p:sldId id="268" r:id="rId14"/>
    <p:sldId id="269" r:id="rId15"/>
    <p:sldId id="270" r:id="rId16"/>
    <p:sldId id="271" r:id="rId17"/>
    <p:sldId id="272" r:id="rId18"/>
    <p:sldId id="273" r:id="rId19"/>
    <p:sldId id="289" r:id="rId20"/>
    <p:sldId id="290" r:id="rId21"/>
    <p:sldId id="274" r:id="rId22"/>
    <p:sldId id="292" r:id="rId23"/>
    <p:sldId id="293" r:id="rId24"/>
    <p:sldId id="294" r:id="rId25"/>
    <p:sldId id="295" r:id="rId26"/>
    <p:sldId id="276" r:id="rId27"/>
    <p:sldId id="277" r:id="rId28"/>
    <p:sldId id="278" r:id="rId29"/>
    <p:sldId id="279" r:id="rId30"/>
    <p:sldId id="280" r:id="rId31"/>
    <p:sldId id="281" r:id="rId32"/>
    <p:sldId id="282" r:id="rId33"/>
    <p:sldId id="283" r:id="rId34"/>
    <p:sldId id="284" r:id="rId35"/>
    <p:sldId id="285" r:id="rId36"/>
    <p:sldId id="296" r:id="rId37"/>
    <p:sldId id="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248" autoAdjust="0"/>
  </p:normalViewPr>
  <p:slideViewPr>
    <p:cSldViewPr snapToGrid="0">
      <p:cViewPr varScale="1">
        <p:scale>
          <a:sx n="78" d="100"/>
          <a:sy n="78" d="100"/>
        </p:scale>
        <p:origin x="105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33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F8A4D-F033-4BBD-A5CD-CF00F3EEAD8D}" type="datetimeFigureOut">
              <a:rPr lang="en-IN" smtClean="0"/>
              <a:t>26-11-2022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E0DA1-CD42-4510-B210-CF6A45FCB868}" type="slidenum">
              <a:rPr lang="en-IN" smtClean="0"/>
              <a:t>‹#›</a:t>
            </a:fld>
            <a:endParaRPr lang="en-IN"/>
          </a:p>
        </p:txBody>
      </p:sp>
    </p:spTree>
    <p:extLst>
      <p:ext uri="{BB962C8B-B14F-4D97-AF65-F5344CB8AC3E}">
        <p14:creationId xmlns:p14="http://schemas.microsoft.com/office/powerpoint/2010/main" val="2106186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6FE0DA1-CD42-4510-B210-CF6A45FCB868}" type="slidenum">
              <a:rPr lang="en-IN" smtClean="0"/>
              <a:t>1</a:t>
            </a:fld>
            <a:endParaRPr lang="en-IN"/>
          </a:p>
        </p:txBody>
      </p:sp>
    </p:spTree>
    <p:extLst>
      <p:ext uri="{BB962C8B-B14F-4D97-AF65-F5344CB8AC3E}">
        <p14:creationId xmlns:p14="http://schemas.microsoft.com/office/powerpoint/2010/main" val="258267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6FE0DA1-CD42-4510-B210-CF6A45FCB868}" type="slidenum">
              <a:rPr lang="en-IN" smtClean="0"/>
              <a:t>35</a:t>
            </a:fld>
            <a:endParaRPr lang="en-IN"/>
          </a:p>
        </p:txBody>
      </p:sp>
    </p:spTree>
    <p:extLst>
      <p:ext uri="{BB962C8B-B14F-4D97-AF65-F5344CB8AC3E}">
        <p14:creationId xmlns:p14="http://schemas.microsoft.com/office/powerpoint/2010/main" val="354370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393951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121483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7C90D1-8D57-4EF8-A55C-FD5E9DF85F16}"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80002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2998473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7C90D1-8D57-4EF8-A55C-FD5E9DF85F16}"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28554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2771125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329514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175843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223322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F2B3E-AD78-48F8-8859-003ED83D06CB}" type="datetimeFigureOut">
              <a:rPr lang="en-IN" smtClean="0"/>
              <a:t>26-11-2022</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286040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375586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7F2B3E-AD78-48F8-8859-003ED83D06CB}" type="datetimeFigureOut">
              <a:rPr lang="en-IN" smtClean="0"/>
              <a:t>26-11-2022</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104163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7F2B3E-AD78-48F8-8859-003ED83D06CB}" type="datetimeFigureOut">
              <a:rPr lang="en-IN" smtClean="0"/>
              <a:t>26-11-2022</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426079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F2B3E-AD78-48F8-8859-003ED83D06CB}" type="datetimeFigureOut">
              <a:rPr lang="en-IN" smtClean="0"/>
              <a:t>26-11-2022</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140014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63979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7F2B3E-AD78-48F8-8859-003ED83D06CB}" type="datetimeFigureOut">
              <a:rPr lang="en-IN" smtClean="0"/>
              <a:t>26-11-2022</a:t>
            </a:fld>
            <a:endParaRPr lang="en-IN"/>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7C90D1-8D57-4EF8-A55C-FD5E9DF85F16}" type="slidenum">
              <a:rPr lang="en-IN" smtClean="0"/>
              <a:t>‹#›</a:t>
            </a:fld>
            <a:endParaRPr lang="en-IN"/>
          </a:p>
        </p:txBody>
      </p:sp>
    </p:spTree>
    <p:extLst>
      <p:ext uri="{BB962C8B-B14F-4D97-AF65-F5344CB8AC3E}">
        <p14:creationId xmlns:p14="http://schemas.microsoft.com/office/powerpoint/2010/main" val="136353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B7F2B3E-AD78-48F8-8859-003ED83D06CB}" type="datetimeFigureOut">
              <a:rPr lang="en-IN" smtClean="0"/>
              <a:t>26-11-2022</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37C90D1-8D57-4EF8-A55C-FD5E9DF85F16}" type="slidenum">
              <a:rPr lang="en-IN" smtClean="0"/>
              <a:t>‹#›</a:t>
            </a:fld>
            <a:endParaRPr lang="en-IN"/>
          </a:p>
        </p:txBody>
      </p:sp>
    </p:spTree>
    <p:extLst>
      <p:ext uri="{BB962C8B-B14F-4D97-AF65-F5344CB8AC3E}">
        <p14:creationId xmlns:p14="http://schemas.microsoft.com/office/powerpoint/2010/main" val="260396971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g"/><Relationship Id="rId9"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B802-BE75-6408-D921-05FD16CEF09C}"/>
              </a:ext>
            </a:extLst>
          </p:cNvPr>
          <p:cNvSpPr>
            <a:spLocks noGrp="1"/>
          </p:cNvSpPr>
          <p:nvPr>
            <p:ph type="ctrTitle"/>
          </p:nvPr>
        </p:nvSpPr>
        <p:spPr>
          <a:xfrm>
            <a:off x="656492" y="1494222"/>
            <a:ext cx="11535508" cy="2445948"/>
          </a:xfrm>
        </p:spPr>
        <p:txBody>
          <a:bodyPr>
            <a:normAutofit/>
          </a:bodyPr>
          <a:lstStyle/>
          <a:p>
            <a:pPr algn="ctr"/>
            <a:r>
              <a:rPr lang="en-US" sz="7200" b="1" dirty="0">
                <a:solidFill>
                  <a:schemeClr val="accent6">
                    <a:lumMod val="50000"/>
                  </a:schemeClr>
                </a:solidFill>
                <a:effectLst>
                  <a:outerShdw blurRad="38100" dist="38100" dir="2700000" algn="tl">
                    <a:srgbClr val="000000">
                      <a:alpha val="43137"/>
                    </a:srgbClr>
                  </a:outerShdw>
                </a:effectLst>
                <a:latin typeface="Algerian" panose="04020705040A02060702" pitchFamily="82" charset="0"/>
              </a:rPr>
              <a:t>WELCOME TO JMD GROUP</a:t>
            </a:r>
            <a:endParaRPr lang="en-IN" sz="7200" b="1" dirty="0">
              <a:solidFill>
                <a:schemeClr val="accent6">
                  <a:lumMod val="50000"/>
                </a:schemeClr>
              </a:solidFill>
              <a:effectLst>
                <a:outerShdw blurRad="38100" dist="38100" dir="2700000" algn="tl">
                  <a:srgbClr val="000000">
                    <a:alpha val="43137"/>
                  </a:srgbClr>
                </a:outerShdw>
              </a:effectLst>
              <a:latin typeface="Algerian" panose="04020705040A02060702" pitchFamily="82" charset="0"/>
            </a:endParaRPr>
          </a:p>
        </p:txBody>
      </p:sp>
      <p:sp>
        <p:nvSpPr>
          <p:cNvPr id="3" name="Subtitle 2">
            <a:extLst>
              <a:ext uri="{FF2B5EF4-FFF2-40B4-BE49-F238E27FC236}">
                <a16:creationId xmlns:a16="http://schemas.microsoft.com/office/drawing/2014/main" id="{90C0E59C-40DB-5D1F-AB14-5819A80D1D41}"/>
              </a:ext>
            </a:extLst>
          </p:cNvPr>
          <p:cNvSpPr>
            <a:spLocks noGrp="1"/>
          </p:cNvSpPr>
          <p:nvPr>
            <p:ph type="subTitle" idx="1"/>
          </p:nvPr>
        </p:nvSpPr>
        <p:spPr>
          <a:xfrm>
            <a:off x="2105710" y="4128448"/>
            <a:ext cx="8637072" cy="977621"/>
          </a:xfrm>
        </p:spPr>
        <p:txBody>
          <a:bodyPr>
            <a:noAutofit/>
          </a:bodyPr>
          <a:lstStyle/>
          <a:p>
            <a:pPr algn="ctr"/>
            <a:r>
              <a:rPr lang="en-US" sz="2800" b="1" dirty="0">
                <a:solidFill>
                  <a:schemeClr val="bg2">
                    <a:lumMod val="25000"/>
                  </a:schemeClr>
                </a:solidFill>
              </a:rPr>
              <a:t>COMPANY ESTABLISHED IN 25</a:t>
            </a:r>
            <a:r>
              <a:rPr lang="en-US" sz="2800" b="1" baseline="30000" dirty="0">
                <a:solidFill>
                  <a:schemeClr val="bg2">
                    <a:lumMod val="25000"/>
                  </a:schemeClr>
                </a:solidFill>
              </a:rPr>
              <a:t>th</a:t>
            </a:r>
            <a:r>
              <a:rPr lang="en-US" sz="2800" b="1" dirty="0">
                <a:solidFill>
                  <a:schemeClr val="bg2">
                    <a:lumMod val="25000"/>
                  </a:schemeClr>
                </a:solidFill>
              </a:rPr>
              <a:t> JAN 2012</a:t>
            </a:r>
          </a:p>
          <a:p>
            <a:pPr algn="ctr"/>
            <a:r>
              <a:rPr lang="en-US" sz="2800" b="1" dirty="0">
                <a:solidFill>
                  <a:schemeClr val="bg2">
                    <a:lumMod val="25000"/>
                  </a:schemeClr>
                </a:solidFill>
              </a:rPr>
              <a:t>Mr. BRIJESH KUMAR SINGH </a:t>
            </a:r>
            <a:r>
              <a:rPr lang="en-US" b="1" dirty="0">
                <a:solidFill>
                  <a:schemeClr val="bg2">
                    <a:lumMod val="25000"/>
                  </a:schemeClr>
                </a:solidFill>
              </a:rPr>
              <a:t>(Managing Director)</a:t>
            </a:r>
            <a:endParaRPr lang="en-IN" b="1" dirty="0">
              <a:solidFill>
                <a:schemeClr val="bg2">
                  <a:lumMod val="25000"/>
                </a:schemeClr>
              </a:solidFill>
            </a:endParaRPr>
          </a:p>
        </p:txBody>
      </p:sp>
      <p:pic>
        <p:nvPicPr>
          <p:cNvPr id="5" name="Picture 4">
            <a:extLst>
              <a:ext uri="{FF2B5EF4-FFF2-40B4-BE49-F238E27FC236}">
                <a16:creationId xmlns:a16="http://schemas.microsoft.com/office/drawing/2014/main" id="{2DFDB67A-E87B-23CD-1A52-3FF53F3B8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105505"/>
            <a:ext cx="4137746" cy="2335824"/>
          </a:xfrm>
          <a:prstGeom prst="rect">
            <a:avLst/>
          </a:prstGeom>
        </p:spPr>
      </p:pic>
    </p:spTree>
    <p:extLst>
      <p:ext uri="{BB962C8B-B14F-4D97-AF65-F5344CB8AC3E}">
        <p14:creationId xmlns:p14="http://schemas.microsoft.com/office/powerpoint/2010/main" val="21166523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1)">
                                      <p:cBhvr>
                                        <p:cTn id="2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9261-1777-FC47-4B58-908EAD130264}"/>
              </a:ext>
            </a:extLst>
          </p:cNvPr>
          <p:cNvSpPr>
            <a:spLocks noGrp="1"/>
          </p:cNvSpPr>
          <p:nvPr>
            <p:ph type="title"/>
          </p:nvPr>
        </p:nvSpPr>
        <p:spPr>
          <a:xfrm>
            <a:off x="1640156" y="506879"/>
            <a:ext cx="8911687" cy="1280890"/>
          </a:xfrm>
        </p:spPr>
        <p:txBody>
          <a:bodyPr>
            <a:normAutofit/>
          </a:bodyPr>
          <a:lstStyle/>
          <a:p>
            <a:r>
              <a:rPr lang="en-US" sz="3200" b="1" u="sng" dirty="0">
                <a:solidFill>
                  <a:schemeClr val="accent5">
                    <a:lumMod val="50000"/>
                  </a:schemeClr>
                </a:solidFill>
              </a:rPr>
              <a:t>JMD GREEN PHASE – I</a:t>
            </a:r>
            <a:br>
              <a:rPr lang="en-US" sz="3200" b="1" u="sng" dirty="0">
                <a:solidFill>
                  <a:schemeClr val="accent5">
                    <a:lumMod val="50000"/>
                  </a:schemeClr>
                </a:solidFill>
              </a:rPr>
            </a:br>
            <a:r>
              <a:rPr lang="en-US" sz="1600" b="1" dirty="0">
                <a:solidFill>
                  <a:schemeClr val="accent5">
                    <a:lumMod val="50000"/>
                  </a:schemeClr>
                </a:solidFill>
                <a:latin typeface="Arial Black" panose="020B0A04020102020204" pitchFamily="34" charset="0"/>
              </a:rPr>
              <a:t>Lucknow Raebareli Road</a:t>
            </a:r>
            <a:endParaRPr lang="en-IN" sz="1600" dirty="0"/>
          </a:p>
        </p:txBody>
      </p:sp>
      <p:pic>
        <p:nvPicPr>
          <p:cNvPr id="5" name="Picture 4">
            <a:extLst>
              <a:ext uri="{FF2B5EF4-FFF2-40B4-BE49-F238E27FC236}">
                <a16:creationId xmlns:a16="http://schemas.microsoft.com/office/drawing/2014/main" id="{BBE3170F-C9B2-6CAA-4AB7-E3D0166CF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6" name="Picture 5">
            <a:extLst>
              <a:ext uri="{FF2B5EF4-FFF2-40B4-BE49-F238E27FC236}">
                <a16:creationId xmlns:a16="http://schemas.microsoft.com/office/drawing/2014/main" id="{1F5781D3-CE8B-807B-C2E4-15C78446B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02" y="1390782"/>
            <a:ext cx="9807049" cy="521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C919190-3119-DEC2-536F-351F803D1BB9}"/>
              </a:ext>
            </a:extLst>
          </p:cNvPr>
          <p:cNvSpPr txBox="1"/>
          <p:nvPr/>
        </p:nvSpPr>
        <p:spPr>
          <a:xfrm>
            <a:off x="6095999" y="885714"/>
            <a:ext cx="6098058" cy="523220"/>
          </a:xfrm>
          <a:prstGeom prst="rect">
            <a:avLst/>
          </a:prstGeom>
          <a:noFill/>
        </p:spPr>
        <p:txBody>
          <a:bodyPr wrap="square">
            <a:spAutoFit/>
          </a:bodyPr>
          <a:lstStyle/>
          <a:p>
            <a:r>
              <a:rPr lang="en-US" sz="2800" b="1" dirty="0">
                <a:solidFill>
                  <a:schemeClr val="accent2">
                    <a:lumMod val="50000"/>
                  </a:schemeClr>
                </a:solidFill>
                <a:latin typeface="Arial Rounded MT Bold" panose="020F0704030504030204" pitchFamily="34" charset="0"/>
              </a:rPr>
              <a:t>GATE</a:t>
            </a:r>
            <a:endParaRPr lang="en-IN" sz="28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32548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1D71F-9F71-A184-547E-C3CCEEA13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5" name="TextBox 4">
            <a:extLst>
              <a:ext uri="{FF2B5EF4-FFF2-40B4-BE49-F238E27FC236}">
                <a16:creationId xmlns:a16="http://schemas.microsoft.com/office/drawing/2014/main" id="{884DAB0E-E3C7-F3FE-135A-2049C8E56AB3}"/>
              </a:ext>
            </a:extLst>
          </p:cNvPr>
          <p:cNvSpPr txBox="1"/>
          <p:nvPr/>
        </p:nvSpPr>
        <p:spPr>
          <a:xfrm>
            <a:off x="1608604" y="467452"/>
            <a:ext cx="5657169"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0F786DE7-E2AF-4EA0-CD45-0956DB2B5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442" y="1932515"/>
            <a:ext cx="5938827" cy="3875161"/>
          </a:xfrm>
          <a:prstGeom prst="rect">
            <a:avLst/>
          </a:prstGeom>
          <a:ln>
            <a:noFill/>
          </a:ln>
          <a:effectLst>
            <a:softEdge rad="112500"/>
          </a:effectLst>
        </p:spPr>
      </p:pic>
      <p:sp>
        <p:nvSpPr>
          <p:cNvPr id="8" name="TextBox 7">
            <a:extLst>
              <a:ext uri="{FF2B5EF4-FFF2-40B4-BE49-F238E27FC236}">
                <a16:creationId xmlns:a16="http://schemas.microsoft.com/office/drawing/2014/main" id="{F5415DA5-6259-38DB-0A9C-7434032AFFF2}"/>
              </a:ext>
            </a:extLst>
          </p:cNvPr>
          <p:cNvSpPr txBox="1"/>
          <p:nvPr/>
        </p:nvSpPr>
        <p:spPr>
          <a:xfrm>
            <a:off x="4837822" y="1470850"/>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DEVIDER ROAD</a:t>
            </a:r>
            <a:endParaRPr lang="en-IN" sz="2400" b="1" dirty="0">
              <a:solidFill>
                <a:schemeClr val="accent2">
                  <a:lumMod val="50000"/>
                </a:schemeClr>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FA542EAF-6349-A0A6-3946-E74BD8749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23" y="1932515"/>
            <a:ext cx="5725678" cy="3936092"/>
          </a:xfrm>
          <a:prstGeom prst="rect">
            <a:avLst/>
          </a:prstGeom>
          <a:ln>
            <a:noFill/>
          </a:ln>
          <a:effectLst>
            <a:softEdge rad="112500"/>
          </a:effectLst>
        </p:spPr>
      </p:pic>
    </p:spTree>
    <p:extLst>
      <p:ext uri="{BB962C8B-B14F-4D97-AF65-F5344CB8AC3E}">
        <p14:creationId xmlns:p14="http://schemas.microsoft.com/office/powerpoint/2010/main" val="36199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487B9-529D-C3BD-75F3-AB6A98D96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173" y="1550265"/>
            <a:ext cx="10379676" cy="5202230"/>
          </a:xfrm>
          <a:prstGeom prst="ellipse">
            <a:avLst/>
          </a:prstGeom>
          <a:ln>
            <a:noFill/>
          </a:ln>
          <a:effectLst>
            <a:softEdge rad="112500"/>
          </a:effectLst>
        </p:spPr>
      </p:pic>
      <p:sp>
        <p:nvSpPr>
          <p:cNvPr id="5" name="TextBox 4">
            <a:extLst>
              <a:ext uri="{FF2B5EF4-FFF2-40B4-BE49-F238E27FC236}">
                <a16:creationId xmlns:a16="http://schemas.microsoft.com/office/drawing/2014/main" id="{1218B8D4-EFDF-C878-98BB-ABA6251492A9}"/>
              </a:ext>
            </a:extLst>
          </p:cNvPr>
          <p:cNvSpPr txBox="1"/>
          <p:nvPr/>
        </p:nvSpPr>
        <p:spPr>
          <a:xfrm>
            <a:off x="1641230" y="458597"/>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FF3BE6A9-0957-9D2A-D48C-383DA3717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8" name="TextBox 7">
            <a:extLst>
              <a:ext uri="{FF2B5EF4-FFF2-40B4-BE49-F238E27FC236}">
                <a16:creationId xmlns:a16="http://schemas.microsoft.com/office/drawing/2014/main" id="{4CC0485C-FF78-44AB-53F3-BDFCB7D56DA8}"/>
              </a:ext>
            </a:extLst>
          </p:cNvPr>
          <p:cNvSpPr txBox="1"/>
          <p:nvPr/>
        </p:nvSpPr>
        <p:spPr>
          <a:xfrm>
            <a:off x="6587076" y="974345"/>
            <a:ext cx="6098058" cy="584775"/>
          </a:xfrm>
          <a:prstGeom prst="rect">
            <a:avLst/>
          </a:prstGeom>
          <a:noFill/>
        </p:spPr>
        <p:txBody>
          <a:bodyPr wrap="square">
            <a:spAutoFit/>
          </a:bodyPr>
          <a:lstStyle/>
          <a:p>
            <a:r>
              <a:rPr lang="en-US" sz="3200" b="1" dirty="0">
                <a:solidFill>
                  <a:schemeClr val="accent2">
                    <a:lumMod val="50000"/>
                  </a:schemeClr>
                </a:solidFill>
                <a:latin typeface="Arial Rounded MT Bold" panose="020F0704030504030204" pitchFamily="34" charset="0"/>
              </a:rPr>
              <a:t>PARK</a:t>
            </a:r>
            <a:endParaRPr lang="en-IN" sz="32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9357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E32A1-0DA2-7960-24A3-894001DAC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5" name="TextBox 4">
            <a:extLst>
              <a:ext uri="{FF2B5EF4-FFF2-40B4-BE49-F238E27FC236}">
                <a16:creationId xmlns:a16="http://schemas.microsoft.com/office/drawing/2014/main" id="{E6543ED7-02C5-F630-A6EC-8AAFF3AA5D7F}"/>
              </a:ext>
            </a:extLst>
          </p:cNvPr>
          <p:cNvSpPr txBox="1"/>
          <p:nvPr/>
        </p:nvSpPr>
        <p:spPr>
          <a:xfrm>
            <a:off x="1735015" y="376535"/>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C64CC018-2C01-D455-2DA7-FD02BB70B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82" y="1592252"/>
            <a:ext cx="9941170" cy="5002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4271A329-51AE-FEE3-0EBB-D29D69B19425}"/>
              </a:ext>
            </a:extLst>
          </p:cNvPr>
          <p:cNvSpPr txBox="1"/>
          <p:nvPr/>
        </p:nvSpPr>
        <p:spPr>
          <a:xfrm>
            <a:off x="7089690" y="1007477"/>
            <a:ext cx="6098058" cy="584775"/>
          </a:xfrm>
          <a:prstGeom prst="rect">
            <a:avLst/>
          </a:prstGeom>
          <a:noFill/>
        </p:spPr>
        <p:txBody>
          <a:bodyPr wrap="square">
            <a:spAutoFit/>
          </a:bodyPr>
          <a:lstStyle/>
          <a:p>
            <a:r>
              <a:rPr lang="en-US" sz="3200" b="1" dirty="0">
                <a:solidFill>
                  <a:schemeClr val="accent2">
                    <a:lumMod val="50000"/>
                  </a:schemeClr>
                </a:solidFill>
                <a:latin typeface="Arial Rounded MT Bold" panose="020F0704030504030204" pitchFamily="34" charset="0"/>
              </a:rPr>
              <a:t>PARK</a:t>
            </a:r>
            <a:endParaRPr lang="en-IN" sz="32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42609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BAC7DB9-59B5-F750-62FA-19468DE42651}"/>
              </a:ext>
            </a:extLst>
          </p:cNvPr>
          <p:cNvSpPr txBox="1"/>
          <p:nvPr/>
        </p:nvSpPr>
        <p:spPr>
          <a:xfrm>
            <a:off x="1641231" y="499626"/>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18" name="Picture 17">
            <a:extLst>
              <a:ext uri="{FF2B5EF4-FFF2-40B4-BE49-F238E27FC236}">
                <a16:creationId xmlns:a16="http://schemas.microsoft.com/office/drawing/2014/main" id="{255D16AA-0401-8141-ACA1-E99E6E665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207" y="1518023"/>
            <a:ext cx="1732762" cy="4515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44E58F1E-C33E-D422-0957-2983A27A4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2" y="1518024"/>
            <a:ext cx="1732763" cy="4515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E9BBC3F8-2FFC-97B0-0688-F208BE302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671" y="1518023"/>
            <a:ext cx="1967653" cy="4515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A33E9BB9-25C3-BF6A-A9AD-F6DB9091E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2332" y="1518020"/>
            <a:ext cx="1732763" cy="4515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E338C590-9B7C-4C81-898C-C31274402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437" y="1518023"/>
            <a:ext cx="1732762" cy="4515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E2F1B208-398E-3D42-F8BA-137046661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25" name="TextBox 24">
            <a:extLst>
              <a:ext uri="{FF2B5EF4-FFF2-40B4-BE49-F238E27FC236}">
                <a16:creationId xmlns:a16="http://schemas.microsoft.com/office/drawing/2014/main" id="{CE9728AC-43FD-C951-CC24-AB42F88D3FA5}"/>
              </a:ext>
            </a:extLst>
          </p:cNvPr>
          <p:cNvSpPr txBox="1"/>
          <p:nvPr/>
        </p:nvSpPr>
        <p:spPr>
          <a:xfrm>
            <a:off x="4715623" y="6147649"/>
            <a:ext cx="5474263"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PLANTS &amp; FLOWERS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6573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9A3DE9-2F24-3781-1A9E-4EBB8456694C}"/>
              </a:ext>
            </a:extLst>
          </p:cNvPr>
          <p:cNvSpPr txBox="1"/>
          <p:nvPr/>
        </p:nvSpPr>
        <p:spPr>
          <a:xfrm>
            <a:off x="1498231" y="628581"/>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C01AF017-94C4-08B3-8FA5-DBC72E237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C4686617-D518-7D59-3435-356D7A201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230" y="1802822"/>
            <a:ext cx="10119337" cy="4553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CF6D81B-7288-D6C5-E8B5-AFE5B8CA50ED}"/>
              </a:ext>
            </a:extLst>
          </p:cNvPr>
          <p:cNvSpPr txBox="1"/>
          <p:nvPr/>
        </p:nvSpPr>
        <p:spPr>
          <a:xfrm>
            <a:off x="6557898" y="1154147"/>
            <a:ext cx="6098058" cy="523220"/>
          </a:xfrm>
          <a:prstGeom prst="rect">
            <a:avLst/>
          </a:prstGeom>
          <a:noFill/>
        </p:spPr>
        <p:txBody>
          <a:bodyPr wrap="square">
            <a:spAutoFit/>
          </a:bodyPr>
          <a:lstStyle/>
          <a:p>
            <a:r>
              <a:rPr lang="en-US" sz="2800" b="1" dirty="0">
                <a:solidFill>
                  <a:schemeClr val="accent2">
                    <a:lumMod val="50000"/>
                  </a:schemeClr>
                </a:solidFill>
                <a:latin typeface="Arial Rounded MT Bold" panose="020F0704030504030204" pitchFamily="34" charset="0"/>
              </a:rPr>
              <a:t>PLOTS</a:t>
            </a:r>
            <a:endParaRPr lang="en-IN" sz="28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5653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DA3D7-59E5-977D-4643-E99A03D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48" y="1727105"/>
            <a:ext cx="9898165" cy="4596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F4B1436-CD67-DB78-E2A9-0841AD62061D}"/>
              </a:ext>
            </a:extLst>
          </p:cNvPr>
          <p:cNvSpPr txBox="1"/>
          <p:nvPr/>
        </p:nvSpPr>
        <p:spPr>
          <a:xfrm>
            <a:off x="1594339" y="534796"/>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2E49635B-5C93-C774-CB37-FC2C378E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8" name="TextBox 7">
            <a:extLst>
              <a:ext uri="{FF2B5EF4-FFF2-40B4-BE49-F238E27FC236}">
                <a16:creationId xmlns:a16="http://schemas.microsoft.com/office/drawing/2014/main" id="{1B40C6F6-21E1-2657-DA20-9AAE2DF5B8A1}"/>
              </a:ext>
            </a:extLst>
          </p:cNvPr>
          <p:cNvSpPr txBox="1"/>
          <p:nvPr/>
        </p:nvSpPr>
        <p:spPr>
          <a:xfrm>
            <a:off x="7287397" y="1265440"/>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407467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9412D3-5E18-BB6C-360E-0F5F47D255FD}"/>
              </a:ext>
            </a:extLst>
          </p:cNvPr>
          <p:cNvSpPr txBox="1"/>
          <p:nvPr/>
        </p:nvSpPr>
        <p:spPr>
          <a:xfrm>
            <a:off x="1594338" y="546519"/>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A3CA7B72-E75B-5E18-D889-5593EB88D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653" y="1717256"/>
            <a:ext cx="9443227" cy="4912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E13CE41-5EF3-7D7A-3B05-B43E592D2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9" name="TextBox 8">
            <a:extLst>
              <a:ext uri="{FF2B5EF4-FFF2-40B4-BE49-F238E27FC236}">
                <a16:creationId xmlns:a16="http://schemas.microsoft.com/office/drawing/2014/main" id="{67E5AC53-C319-2689-347F-82F254B53EB2}"/>
              </a:ext>
            </a:extLst>
          </p:cNvPr>
          <p:cNvSpPr txBox="1"/>
          <p:nvPr/>
        </p:nvSpPr>
        <p:spPr>
          <a:xfrm>
            <a:off x="6953765" y="1255591"/>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544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866B5A-CCE6-CDA2-5907-5CC3E04AA126}"/>
              </a:ext>
            </a:extLst>
          </p:cNvPr>
          <p:cNvSpPr txBox="1"/>
          <p:nvPr/>
        </p:nvSpPr>
        <p:spPr>
          <a:xfrm>
            <a:off x="1547446" y="523073"/>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A886C28B-4BDD-C095-E364-21C4FC496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A4805518-BD2A-6109-C519-42461E80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160" y="1595615"/>
            <a:ext cx="9101720" cy="4883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B84B6772-1B86-737E-1021-3A7984B5E35B}"/>
              </a:ext>
            </a:extLst>
          </p:cNvPr>
          <p:cNvSpPr txBox="1"/>
          <p:nvPr/>
        </p:nvSpPr>
        <p:spPr>
          <a:xfrm>
            <a:off x="7225614" y="1133950"/>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9522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DB4828-34A3-E814-1453-E00796FCACBD}"/>
              </a:ext>
            </a:extLst>
          </p:cNvPr>
          <p:cNvSpPr txBox="1"/>
          <p:nvPr/>
        </p:nvSpPr>
        <p:spPr>
          <a:xfrm>
            <a:off x="1615646" y="440378"/>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7" name="Picture 6">
            <a:extLst>
              <a:ext uri="{FF2B5EF4-FFF2-40B4-BE49-F238E27FC236}">
                <a16:creationId xmlns:a16="http://schemas.microsoft.com/office/drawing/2014/main" id="{0C66C3D1-C8D9-FEA9-1894-163E833A7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11" name="Picture 10">
            <a:extLst>
              <a:ext uri="{FF2B5EF4-FFF2-40B4-BE49-F238E27FC236}">
                <a16:creationId xmlns:a16="http://schemas.microsoft.com/office/drawing/2014/main" id="{71EF4442-0253-1E7C-F2CF-C2C3CE8AD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491" y="1520387"/>
            <a:ext cx="3923897" cy="4897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5AC376DD-D79E-D613-5A27-A58BDA4F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707" y="1520403"/>
            <a:ext cx="3923897" cy="489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3F4F6A1-058C-E080-1675-9F7429C8EFC7}"/>
              </a:ext>
            </a:extLst>
          </p:cNvPr>
          <p:cNvSpPr txBox="1"/>
          <p:nvPr/>
        </p:nvSpPr>
        <p:spPr>
          <a:xfrm>
            <a:off x="7176187" y="993927"/>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79993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AAF7B2-B9FF-7B38-CE9A-DA000227A33D}"/>
              </a:ext>
            </a:extLst>
          </p:cNvPr>
          <p:cNvSpPr txBox="1"/>
          <p:nvPr/>
        </p:nvSpPr>
        <p:spPr>
          <a:xfrm>
            <a:off x="1700797" y="1546659"/>
            <a:ext cx="9741560" cy="3978910"/>
          </a:xfrm>
          <a:prstGeom prst="rect">
            <a:avLst/>
          </a:prstGeom>
          <a:noFill/>
        </p:spPr>
        <p:txBody>
          <a:bodyPr wrap="square">
            <a:spAutoFit/>
          </a:bodyPr>
          <a:lstStyle/>
          <a:p>
            <a:r>
              <a:rPr lang="en-IN" sz="2800" b="1" i="0" dirty="0">
                <a:solidFill>
                  <a:schemeClr val="accent2">
                    <a:lumMod val="50000"/>
                  </a:schemeClr>
                </a:solidFill>
                <a:effectLst/>
                <a:latin typeface="Roboto" panose="020B0604020202020204" pitchFamily="2" charset="0"/>
              </a:rPr>
              <a:t>About the Group </a:t>
            </a:r>
          </a:p>
          <a:p>
            <a:pPr algn="ctr"/>
            <a:endParaRPr lang="en-IN" b="0" i="0" dirty="0">
              <a:effectLst/>
              <a:latin typeface="Roboto" panose="020B0604020202020204" pitchFamily="2" charset="0"/>
            </a:endParaRPr>
          </a:p>
          <a:p>
            <a:pPr algn="just">
              <a:lnSpc>
                <a:spcPct val="150000"/>
              </a:lnSpc>
            </a:pPr>
            <a:r>
              <a:rPr lang="en-IN" sz="2000" b="1" i="0" dirty="0">
                <a:effectLst/>
                <a:latin typeface="Roboto" panose="020B0604020202020204" pitchFamily="2" charset="0"/>
              </a:rPr>
              <a:t>JMD Group, with its presence as Jai Mega Development Pvt Ltd in Lucknow is one of the leading businesses in the Real Estate, working </a:t>
            </a:r>
            <a:r>
              <a:rPr lang="en-IN" sz="2000" b="1" dirty="0">
                <a:latin typeface="Roboto" panose="020B0604020202020204" pitchFamily="2" charset="0"/>
              </a:rPr>
              <a:t>across Lucknow and its surrounding. With a vision to serve the Nation in fulfilling one of the most important needs of the citizens, House (Shelter). Primarily focusing in Lucknow initially involved in the sale and purchase of land in plotted form, we have established a customer relationship with over 10000 households. We look forward to serve more people through our services in fields of Real Estate.  </a:t>
            </a:r>
            <a:r>
              <a:rPr lang="en-IN" sz="2000" b="1" i="0" dirty="0">
                <a:effectLst/>
                <a:latin typeface="Roboto" panose="020B0604020202020204" pitchFamily="2" charset="0"/>
              </a:rPr>
              <a:t> </a:t>
            </a:r>
            <a:endParaRPr lang="en-IN" sz="2000" b="1" dirty="0"/>
          </a:p>
        </p:txBody>
      </p:sp>
      <p:pic>
        <p:nvPicPr>
          <p:cNvPr id="4" name="Picture 3">
            <a:extLst>
              <a:ext uri="{FF2B5EF4-FFF2-40B4-BE49-F238E27FC236}">
                <a16:creationId xmlns:a16="http://schemas.microsoft.com/office/drawing/2014/main" id="{53DE567E-71C3-08E9-2FE0-1DC1E173A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185161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9CA5B0-55D6-9C1B-51BF-6BF5C359A122}"/>
              </a:ext>
            </a:extLst>
          </p:cNvPr>
          <p:cNvSpPr txBox="1"/>
          <p:nvPr/>
        </p:nvSpPr>
        <p:spPr>
          <a:xfrm>
            <a:off x="1566220" y="440378"/>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F75B9AF7-F2AA-DCEF-D771-BF68701E6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EE5BFADE-959A-7D19-BB70-7AEBD8534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085" y="1489636"/>
            <a:ext cx="4133088" cy="5158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403E9E0-813E-88FA-8B50-79BACAB2E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016" y="1541950"/>
            <a:ext cx="4112864" cy="5133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4A7217B-E393-98B3-05E5-595DC929DFFA}"/>
              </a:ext>
            </a:extLst>
          </p:cNvPr>
          <p:cNvSpPr txBox="1"/>
          <p:nvPr/>
        </p:nvSpPr>
        <p:spPr>
          <a:xfrm>
            <a:off x="7460392" y="1064699"/>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299333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F24B3A-5B1D-BF73-92BF-9E5A873B7613}"/>
              </a:ext>
            </a:extLst>
          </p:cNvPr>
          <p:cNvSpPr txBox="1"/>
          <p:nvPr/>
        </p:nvSpPr>
        <p:spPr>
          <a:xfrm>
            <a:off x="1606061" y="358950"/>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EE348B0E-F6AB-B0CF-AE93-177633D42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1657302D-6F03-C4D6-5F60-B1FAFB5FF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880" y="1503813"/>
            <a:ext cx="9356766" cy="5100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EF79BFB3-E5CE-566C-98E1-620868947F81}"/>
              </a:ext>
            </a:extLst>
          </p:cNvPr>
          <p:cNvSpPr txBox="1"/>
          <p:nvPr/>
        </p:nvSpPr>
        <p:spPr>
          <a:xfrm>
            <a:off x="7126761" y="931381"/>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PLOTS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5717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79F402-2087-9EAD-A822-67E47F822EA9}"/>
              </a:ext>
            </a:extLst>
          </p:cNvPr>
          <p:cNvSpPr txBox="1"/>
          <p:nvPr/>
        </p:nvSpPr>
        <p:spPr>
          <a:xfrm>
            <a:off x="1628003" y="440378"/>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F8FDBBAD-9230-38FA-348B-7F74C6BBF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39F6BA54-C62C-D4C2-1AC5-17FE9CBD7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242" y="1575515"/>
            <a:ext cx="3761515" cy="5015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0CAF170-4DB8-FE77-6E8E-2AB46AB12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72" y="1575515"/>
            <a:ext cx="3076719" cy="5015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2F7E654-F46E-F0CD-8ED2-3B246E133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0880" y="1575515"/>
            <a:ext cx="3683837" cy="5015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F646CB25-72A2-0C2F-E234-591992BE4B0C}"/>
              </a:ext>
            </a:extLst>
          </p:cNvPr>
          <p:cNvSpPr txBox="1"/>
          <p:nvPr/>
        </p:nvSpPr>
        <p:spPr>
          <a:xfrm>
            <a:off x="6748463" y="1007946"/>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FARM HOUSE </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21972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6C414-EFC3-6AE5-93E8-5FDCF34B60B9}"/>
              </a:ext>
            </a:extLst>
          </p:cNvPr>
          <p:cNvSpPr txBox="1"/>
          <p:nvPr/>
        </p:nvSpPr>
        <p:spPr>
          <a:xfrm>
            <a:off x="1603290" y="452735"/>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68D37F79-EC73-A146-9374-994EF9618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F24CFADA-D567-E045-479C-8C6652982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41" y="1816445"/>
            <a:ext cx="5279824" cy="3959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7CE823C-599F-7CD7-18DA-4B039932F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16" y="1816446"/>
            <a:ext cx="5279824" cy="3959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0219869F-01F0-ADD5-626C-82248485B501}"/>
              </a:ext>
            </a:extLst>
          </p:cNvPr>
          <p:cNvSpPr txBox="1"/>
          <p:nvPr/>
        </p:nvSpPr>
        <p:spPr>
          <a:xfrm>
            <a:off x="6958528" y="1159949"/>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FARM HOUSE </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0330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7BD65A-754A-3D3B-1D89-F542BF319E6B}"/>
              </a:ext>
            </a:extLst>
          </p:cNvPr>
          <p:cNvSpPr txBox="1"/>
          <p:nvPr/>
        </p:nvSpPr>
        <p:spPr>
          <a:xfrm>
            <a:off x="1603290" y="428021"/>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0B424CAA-410F-76B6-2DD6-53CB1437C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21699A1C-9716-E35A-B2A7-E2A384001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605" y="1657180"/>
            <a:ext cx="7748787" cy="4873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5353CE6-D5CF-6284-5BB4-2781C126936A}"/>
              </a:ext>
            </a:extLst>
          </p:cNvPr>
          <p:cNvSpPr txBox="1"/>
          <p:nvPr/>
        </p:nvSpPr>
        <p:spPr>
          <a:xfrm>
            <a:off x="6748463" y="1007946"/>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FARM HOUSE </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42326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005EF-E1CD-57ED-DDBB-5166228206E4}"/>
              </a:ext>
            </a:extLst>
          </p:cNvPr>
          <p:cNvSpPr txBox="1"/>
          <p:nvPr/>
        </p:nvSpPr>
        <p:spPr>
          <a:xfrm>
            <a:off x="1612900" y="446385"/>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14DEF614-2871-3DF1-4465-84E7F0409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7" name="Picture 6">
            <a:extLst>
              <a:ext uri="{FF2B5EF4-FFF2-40B4-BE49-F238E27FC236}">
                <a16:creationId xmlns:a16="http://schemas.microsoft.com/office/drawing/2014/main" id="{E912B040-0924-A8DC-47AC-B437F01C6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399" y="1660405"/>
            <a:ext cx="8936681" cy="4852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3015657-8B7D-9DD4-AE2D-12C47D8FBDE7}"/>
              </a:ext>
            </a:extLst>
          </p:cNvPr>
          <p:cNvSpPr txBox="1"/>
          <p:nvPr/>
        </p:nvSpPr>
        <p:spPr>
          <a:xfrm>
            <a:off x="6748463" y="1007946"/>
            <a:ext cx="6098058" cy="461665"/>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FARM HOUSE </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77290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6F1A65-BF51-F835-37EA-747A31F23C42}"/>
              </a:ext>
            </a:extLst>
          </p:cNvPr>
          <p:cNvSpPr txBox="1"/>
          <p:nvPr/>
        </p:nvSpPr>
        <p:spPr>
          <a:xfrm>
            <a:off x="1594338" y="487904"/>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9" name="Picture 8">
            <a:extLst>
              <a:ext uri="{FF2B5EF4-FFF2-40B4-BE49-F238E27FC236}">
                <a16:creationId xmlns:a16="http://schemas.microsoft.com/office/drawing/2014/main" id="{563D61C8-C12C-5D03-4ADE-8351C2A8C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659" y="1576990"/>
            <a:ext cx="7449618" cy="49597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911626F5-6A52-B330-703E-0CACCE66B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12" name="TextBox 11">
            <a:extLst>
              <a:ext uri="{FF2B5EF4-FFF2-40B4-BE49-F238E27FC236}">
                <a16:creationId xmlns:a16="http://schemas.microsoft.com/office/drawing/2014/main" id="{15128029-5E7E-6263-411E-6D7BF5E81E38}"/>
              </a:ext>
            </a:extLst>
          </p:cNvPr>
          <p:cNvSpPr txBox="1"/>
          <p:nvPr/>
        </p:nvSpPr>
        <p:spPr>
          <a:xfrm>
            <a:off x="9324066" y="3264330"/>
            <a:ext cx="6096000" cy="769441"/>
          </a:xfrm>
          <a:prstGeom prst="rect">
            <a:avLst/>
          </a:prstGeom>
          <a:noFill/>
        </p:spPr>
        <p:txBody>
          <a:bodyPr wrap="square">
            <a:spAutoFit/>
          </a:bodyPr>
          <a:lstStyle/>
          <a:p>
            <a:r>
              <a:rPr lang="en-US" sz="4400" b="1" dirty="0">
                <a:solidFill>
                  <a:schemeClr val="accent2">
                    <a:lumMod val="50000"/>
                  </a:schemeClr>
                </a:solidFill>
                <a:latin typeface="Arial Rounded MT Bold" panose="020F0704030504030204" pitchFamily="34" charset="0"/>
              </a:rPr>
              <a:t>EMI PLAN</a:t>
            </a:r>
            <a:endParaRPr lang="en-IN" sz="4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7618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86D909-D8E8-8352-4185-D444CC91BAD5}"/>
              </a:ext>
            </a:extLst>
          </p:cNvPr>
          <p:cNvSpPr txBox="1"/>
          <p:nvPr/>
        </p:nvSpPr>
        <p:spPr>
          <a:xfrm>
            <a:off x="1594339" y="341224"/>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7" name="Picture 6">
            <a:extLst>
              <a:ext uri="{FF2B5EF4-FFF2-40B4-BE49-F238E27FC236}">
                <a16:creationId xmlns:a16="http://schemas.microsoft.com/office/drawing/2014/main" id="{235491A1-67F6-7D77-9803-EC022EDB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12" name="TextBox 11">
            <a:extLst>
              <a:ext uri="{FF2B5EF4-FFF2-40B4-BE49-F238E27FC236}">
                <a16:creationId xmlns:a16="http://schemas.microsoft.com/office/drawing/2014/main" id="{9EC8DBD6-DED8-EB0D-1D20-396BBEC9790E}"/>
              </a:ext>
            </a:extLst>
          </p:cNvPr>
          <p:cNvSpPr txBox="1"/>
          <p:nvPr/>
        </p:nvSpPr>
        <p:spPr>
          <a:xfrm>
            <a:off x="8848922" y="2905729"/>
            <a:ext cx="2865119" cy="1938992"/>
          </a:xfrm>
          <a:prstGeom prst="rect">
            <a:avLst/>
          </a:prstGeom>
          <a:noFill/>
        </p:spPr>
        <p:txBody>
          <a:bodyPr wrap="square">
            <a:spAutoFit/>
          </a:bodyPr>
          <a:lstStyle/>
          <a:p>
            <a:pPr algn="ctr"/>
            <a:r>
              <a:rPr lang="en-US" sz="4000" b="1" dirty="0">
                <a:solidFill>
                  <a:schemeClr val="accent2">
                    <a:lumMod val="50000"/>
                  </a:schemeClr>
                </a:solidFill>
                <a:latin typeface="Arial Rounded MT Bold" panose="020F0704030504030204" pitchFamily="34" charset="0"/>
              </a:rPr>
              <a:t>MONEY BACK PLAN</a:t>
            </a:r>
            <a:endParaRPr lang="en-IN" sz="4000" b="1" dirty="0">
              <a:solidFill>
                <a:schemeClr val="accent2">
                  <a:lumMod val="50000"/>
                </a:schemeClr>
              </a:solidFill>
              <a:latin typeface="Arial Rounded MT Bold" panose="020F0704030504030204" pitchFamily="34" charset="0"/>
            </a:endParaRPr>
          </a:p>
        </p:txBody>
      </p:sp>
      <p:pic>
        <p:nvPicPr>
          <p:cNvPr id="13" name="Picture 12">
            <a:extLst>
              <a:ext uri="{FF2B5EF4-FFF2-40B4-BE49-F238E27FC236}">
                <a16:creationId xmlns:a16="http://schemas.microsoft.com/office/drawing/2014/main" id="{D41E52AE-6CE2-07BA-8B0C-04B9C2C96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78" y="1319889"/>
            <a:ext cx="5870944" cy="53156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911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4C232-C408-8C90-471F-206B1DA0B614}"/>
              </a:ext>
            </a:extLst>
          </p:cNvPr>
          <p:cNvSpPr txBox="1"/>
          <p:nvPr/>
        </p:nvSpPr>
        <p:spPr>
          <a:xfrm>
            <a:off x="1606062" y="429288"/>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E2660793-CE33-CDF8-ACB3-935ACECC4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8" name="Picture 7">
            <a:extLst>
              <a:ext uri="{FF2B5EF4-FFF2-40B4-BE49-F238E27FC236}">
                <a16:creationId xmlns:a16="http://schemas.microsoft.com/office/drawing/2014/main" id="{E557B188-A0FE-FBC5-A22B-3AC3A8AC9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308" y="1514349"/>
            <a:ext cx="7274186" cy="5037930"/>
          </a:xfrm>
          <a:prstGeom prst="rect">
            <a:avLst/>
          </a:prstGeom>
          <a:ln w="889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AD5817C8-9E7D-15A7-B423-57BE80C8F76D}"/>
              </a:ext>
            </a:extLst>
          </p:cNvPr>
          <p:cNvSpPr txBox="1"/>
          <p:nvPr/>
        </p:nvSpPr>
        <p:spPr>
          <a:xfrm>
            <a:off x="10068312" y="3013501"/>
            <a:ext cx="2123688" cy="830997"/>
          </a:xfrm>
          <a:prstGeom prst="rect">
            <a:avLst/>
          </a:prstGeom>
          <a:noFill/>
        </p:spPr>
        <p:txBody>
          <a:bodyPr wrap="square">
            <a:spAutoFit/>
          </a:bodyPr>
          <a:lstStyle/>
          <a:p>
            <a:r>
              <a:rPr lang="en-US" sz="2400" b="1" dirty="0">
                <a:solidFill>
                  <a:schemeClr val="accent2">
                    <a:lumMod val="50000"/>
                  </a:schemeClr>
                </a:solidFill>
                <a:latin typeface="Arial Rounded MT Bold" panose="020F0704030504030204" pitchFamily="34" charset="0"/>
              </a:rPr>
              <a:t>OUR OTHER PROJECTS</a:t>
            </a:r>
            <a:endParaRPr lang="en-IN" sz="24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50917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AB3018-1101-80F9-FC8B-5320EAFF5FEC}"/>
              </a:ext>
            </a:extLst>
          </p:cNvPr>
          <p:cNvSpPr txBox="1"/>
          <p:nvPr/>
        </p:nvSpPr>
        <p:spPr>
          <a:xfrm>
            <a:off x="1582615" y="1488832"/>
            <a:ext cx="10034953" cy="4485459"/>
          </a:xfrm>
          <a:prstGeom prst="rect">
            <a:avLst/>
          </a:prstGeom>
          <a:noFill/>
        </p:spPr>
        <p:txBody>
          <a:bodyPr wrap="square">
            <a:spAutoFit/>
          </a:bodyPr>
          <a:lstStyle/>
          <a:p>
            <a:pPr algn="ctr"/>
            <a:r>
              <a:rPr lang="en-IN" sz="2800" b="1" i="0" dirty="0">
                <a:solidFill>
                  <a:schemeClr val="accent2">
                    <a:lumMod val="50000"/>
                  </a:schemeClr>
                </a:solidFill>
                <a:effectLst/>
                <a:latin typeface="Roboto" panose="020B0604020202020204" pitchFamily="2" charset="0"/>
              </a:rPr>
              <a:t>Why LUCKNOW ?</a:t>
            </a:r>
          </a:p>
          <a:p>
            <a:endParaRPr lang="en-IN" sz="1400" b="0" i="0" dirty="0">
              <a:effectLst/>
              <a:latin typeface="Roboto" panose="020B0604020202020204" pitchFamily="2" charset="0"/>
            </a:endParaRPr>
          </a:p>
          <a:p>
            <a:pPr algn="just">
              <a:lnSpc>
                <a:spcPct val="125000"/>
              </a:lnSpc>
            </a:pPr>
            <a:r>
              <a:rPr lang="en-IN" sz="1400" b="0" i="0" dirty="0">
                <a:effectLst/>
                <a:latin typeface="Roboto" panose="020B0604020202020204" pitchFamily="2" charset="0"/>
              </a:rPr>
              <a:t>The City of Lucknow also know as City of Nawabs is ideally  suited for investment in residential infrastructure because of the 4 C’s</a:t>
            </a:r>
            <a:r>
              <a:rPr lang="en-IN" sz="1400" dirty="0">
                <a:latin typeface="Roboto" panose="020B0604020202020204" pitchFamily="2" charset="0"/>
              </a:rPr>
              <a:t>.</a:t>
            </a:r>
          </a:p>
          <a:p>
            <a:pPr algn="just">
              <a:lnSpc>
                <a:spcPct val="125000"/>
              </a:lnSpc>
            </a:pPr>
            <a:endParaRPr lang="en-IN" sz="1400" dirty="0">
              <a:latin typeface="Roboto" panose="020B0604020202020204" pitchFamily="2" charset="0"/>
            </a:endParaRPr>
          </a:p>
          <a:p>
            <a:pPr algn="just">
              <a:lnSpc>
                <a:spcPct val="125000"/>
              </a:lnSpc>
            </a:pPr>
            <a:r>
              <a:rPr lang="en-IN" sz="1400" b="1" dirty="0">
                <a:solidFill>
                  <a:schemeClr val="accent2">
                    <a:lumMod val="50000"/>
                  </a:schemeClr>
                </a:solidFill>
                <a:latin typeface="Roboto" panose="020B0604020202020204" pitchFamily="2" charset="0"/>
              </a:rPr>
              <a:t>The Capital Phenomenon</a:t>
            </a:r>
            <a:r>
              <a:rPr lang="en-IN" sz="1400" b="1" dirty="0">
                <a:latin typeface="Roboto" panose="020B0604020202020204" pitchFamily="2" charset="0"/>
              </a:rPr>
              <a:t>: </a:t>
            </a:r>
            <a:r>
              <a:rPr lang="en-IN" sz="1400" dirty="0">
                <a:latin typeface="Roboto" panose="020B0604020202020204" pitchFamily="2" charset="0"/>
              </a:rPr>
              <a:t>Being the capital of Uttar Pradesh. Lucknow happens to be a big political centre and thus receives relatively extra favour for its all-round development, particularly related to infrastructure.</a:t>
            </a:r>
          </a:p>
          <a:p>
            <a:pPr algn="just">
              <a:lnSpc>
                <a:spcPct val="125000"/>
              </a:lnSpc>
            </a:pPr>
            <a:endParaRPr lang="en-IN" sz="1400" dirty="0">
              <a:latin typeface="Roboto" panose="020B0604020202020204" pitchFamily="2" charset="0"/>
            </a:endParaRPr>
          </a:p>
          <a:p>
            <a:pPr algn="just">
              <a:lnSpc>
                <a:spcPct val="125000"/>
              </a:lnSpc>
            </a:pPr>
            <a:r>
              <a:rPr lang="en-IN" sz="1400" b="1" dirty="0">
                <a:solidFill>
                  <a:schemeClr val="accent2">
                    <a:lumMod val="50000"/>
                  </a:schemeClr>
                </a:solidFill>
                <a:latin typeface="Roboto" panose="020B0604020202020204" pitchFamily="2" charset="0"/>
              </a:rPr>
              <a:t>The Culture Phenomenon</a:t>
            </a:r>
            <a:r>
              <a:rPr lang="en-IN" sz="1400" b="1" dirty="0">
                <a:latin typeface="Roboto" panose="020B0604020202020204" pitchFamily="2" charset="0"/>
              </a:rPr>
              <a:t>: </a:t>
            </a:r>
            <a:r>
              <a:rPr lang="en-IN" sz="1400" dirty="0">
                <a:latin typeface="Roboto" panose="020B0604020202020204" pitchFamily="2" charset="0"/>
              </a:rPr>
              <a:t>The city, also known as ‘</a:t>
            </a:r>
            <a:r>
              <a:rPr lang="en-IN" sz="1400" dirty="0" err="1">
                <a:latin typeface="Roboto" panose="020B0604020202020204" pitchFamily="2" charset="0"/>
              </a:rPr>
              <a:t>Tahzeebon</a:t>
            </a:r>
            <a:r>
              <a:rPr lang="en-IN" sz="1400" dirty="0">
                <a:latin typeface="Roboto" panose="020B0604020202020204" pitchFamily="2" charset="0"/>
              </a:rPr>
              <a:t> ka Shahar’ is known for the calm and peaceful social environ that resides in this secular city.</a:t>
            </a:r>
          </a:p>
          <a:p>
            <a:pPr algn="just">
              <a:lnSpc>
                <a:spcPct val="125000"/>
              </a:lnSpc>
            </a:pPr>
            <a:endParaRPr lang="en-IN" sz="1400" b="1" dirty="0">
              <a:latin typeface="Roboto" panose="020B0604020202020204" pitchFamily="2" charset="0"/>
            </a:endParaRPr>
          </a:p>
          <a:p>
            <a:pPr algn="just">
              <a:lnSpc>
                <a:spcPct val="125000"/>
              </a:lnSpc>
            </a:pPr>
            <a:r>
              <a:rPr lang="en-IN" sz="1400" b="1" dirty="0">
                <a:solidFill>
                  <a:schemeClr val="accent2">
                    <a:lumMod val="50000"/>
                  </a:schemeClr>
                </a:solidFill>
                <a:latin typeface="Roboto" panose="020B0604020202020204" pitchFamily="2" charset="0"/>
              </a:rPr>
              <a:t>Connectivity</a:t>
            </a:r>
            <a:r>
              <a:rPr lang="en-IN" sz="1400" b="1" dirty="0">
                <a:latin typeface="Roboto" panose="020B0604020202020204" pitchFamily="2" charset="0"/>
              </a:rPr>
              <a:t>:</a:t>
            </a:r>
            <a:r>
              <a:rPr lang="en-IN" sz="1400" dirty="0">
                <a:latin typeface="Roboto" panose="020B0604020202020204" pitchFamily="2" charset="0"/>
              </a:rPr>
              <a:t> The city is well connected to all major cities as well as small towns through good network of roads, rails and airways.</a:t>
            </a:r>
          </a:p>
          <a:p>
            <a:pPr algn="just">
              <a:lnSpc>
                <a:spcPct val="125000"/>
              </a:lnSpc>
            </a:pPr>
            <a:endParaRPr lang="en-IN" sz="1400" b="1" dirty="0">
              <a:latin typeface="Roboto" panose="020B0604020202020204" pitchFamily="2" charset="0"/>
            </a:endParaRPr>
          </a:p>
          <a:p>
            <a:pPr algn="just">
              <a:lnSpc>
                <a:spcPct val="125000"/>
              </a:lnSpc>
            </a:pPr>
            <a:r>
              <a:rPr lang="en-IN" sz="1400" b="1" dirty="0">
                <a:solidFill>
                  <a:schemeClr val="accent2">
                    <a:lumMod val="50000"/>
                  </a:schemeClr>
                </a:solidFill>
                <a:latin typeface="Roboto" panose="020B0604020202020204" pitchFamily="2" charset="0"/>
              </a:rPr>
              <a:t>Centre of Growth</a:t>
            </a:r>
            <a:r>
              <a:rPr lang="en-IN" sz="1400" b="1" dirty="0">
                <a:latin typeface="Roboto" panose="020B0604020202020204" pitchFamily="2" charset="0"/>
              </a:rPr>
              <a:t>: </a:t>
            </a:r>
            <a:r>
              <a:rPr lang="en-IN" sz="1400" dirty="0">
                <a:latin typeface="Roboto" panose="020B0604020202020204" pitchFamily="2" charset="0"/>
              </a:rPr>
              <a:t>The city offers a wide range of earning and spending opportunities, in the form of jobs, services and also through world class quality education </a:t>
            </a:r>
            <a:r>
              <a:rPr lang="en-IN" sz="1400" dirty="0" err="1">
                <a:latin typeface="Roboto" panose="020B0604020202020204" pitchFamily="2" charset="0"/>
              </a:rPr>
              <a:t>faciliites</a:t>
            </a:r>
            <a:r>
              <a:rPr lang="en-IN" sz="1400" dirty="0">
                <a:latin typeface="Roboto" panose="020B0604020202020204" pitchFamily="2" charset="0"/>
              </a:rPr>
              <a:t> in all government as well as private institutions.  </a:t>
            </a:r>
            <a:endParaRPr lang="en-IN" sz="1400" dirty="0"/>
          </a:p>
        </p:txBody>
      </p:sp>
      <p:sp>
        <p:nvSpPr>
          <p:cNvPr id="6" name="TextBox 5">
            <a:extLst>
              <a:ext uri="{FF2B5EF4-FFF2-40B4-BE49-F238E27FC236}">
                <a16:creationId xmlns:a16="http://schemas.microsoft.com/office/drawing/2014/main" id="{2ADBBD43-16CB-E822-0D67-80AD0626D877}"/>
              </a:ext>
            </a:extLst>
          </p:cNvPr>
          <p:cNvSpPr txBox="1"/>
          <p:nvPr/>
        </p:nvSpPr>
        <p:spPr>
          <a:xfrm>
            <a:off x="1582615" y="417425"/>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7" name="Picture 6">
            <a:extLst>
              <a:ext uri="{FF2B5EF4-FFF2-40B4-BE49-F238E27FC236}">
                <a16:creationId xmlns:a16="http://schemas.microsoft.com/office/drawing/2014/main" id="{7422E44D-BA9F-D768-ECC1-830911B15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259904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E0BE27-D1ED-3ABD-178C-384E5D525F62}"/>
              </a:ext>
            </a:extLst>
          </p:cNvPr>
          <p:cNvSpPr txBox="1"/>
          <p:nvPr/>
        </p:nvSpPr>
        <p:spPr>
          <a:xfrm>
            <a:off x="1692875" y="1390783"/>
            <a:ext cx="9551774" cy="4762882"/>
          </a:xfrm>
          <a:prstGeom prst="rect">
            <a:avLst/>
          </a:prstGeom>
          <a:noFill/>
        </p:spPr>
        <p:txBody>
          <a:bodyPr wrap="square">
            <a:spAutoFit/>
          </a:bodyPr>
          <a:lstStyle/>
          <a:p>
            <a:r>
              <a:rPr lang="en-IN" sz="2800" b="1" i="0" dirty="0">
                <a:solidFill>
                  <a:schemeClr val="accent2">
                    <a:lumMod val="50000"/>
                  </a:schemeClr>
                </a:solidFill>
                <a:effectLst/>
                <a:latin typeface="arial" panose="020B0604020202020204" pitchFamily="34" charset="0"/>
              </a:rPr>
              <a:t>Vision of the Company</a:t>
            </a:r>
          </a:p>
          <a:p>
            <a:pPr algn="ctr"/>
            <a:endParaRPr lang="en-IN" b="0" i="0" dirty="0">
              <a:solidFill>
                <a:srgbClr val="202124"/>
              </a:solidFill>
              <a:effectLst/>
              <a:latin typeface="arial" panose="020B0604020202020204" pitchFamily="34" charset="0"/>
            </a:endParaRPr>
          </a:p>
          <a:p>
            <a:pPr>
              <a:lnSpc>
                <a:spcPct val="150000"/>
              </a:lnSpc>
            </a:pPr>
            <a:r>
              <a:rPr lang="en-IN" sz="2800" b="1" i="0" dirty="0">
                <a:solidFill>
                  <a:srgbClr val="202124"/>
                </a:solidFill>
                <a:effectLst/>
                <a:latin typeface="Roboto" panose="02000000000000000000" pitchFamily="2" charset="0"/>
                <a:ea typeface="Roboto" panose="02000000000000000000" pitchFamily="2" charset="0"/>
              </a:rPr>
              <a:t>To be a valuable real estate development </a:t>
            </a:r>
            <a:r>
              <a:rPr lang="en-IN" sz="2400" b="1" i="0" dirty="0">
                <a:solidFill>
                  <a:srgbClr val="202124"/>
                </a:solidFill>
                <a:effectLst/>
                <a:latin typeface="Roboto" panose="02000000000000000000" pitchFamily="2" charset="0"/>
                <a:ea typeface="Roboto" panose="02000000000000000000" pitchFamily="2" charset="0"/>
              </a:rPr>
              <a:t>company</a:t>
            </a:r>
            <a:r>
              <a:rPr lang="en-IN" sz="2800" b="1" i="0" dirty="0">
                <a:solidFill>
                  <a:srgbClr val="202124"/>
                </a:solidFill>
                <a:effectLst/>
                <a:latin typeface="Roboto" panose="02000000000000000000" pitchFamily="2" charset="0"/>
                <a:ea typeface="Roboto" panose="02000000000000000000" pitchFamily="2" charset="0"/>
              </a:rPr>
              <a:t> that benchmarks world-class real estate products and concepts, across all real estate verticals, thereby significantly contributing to building modern India and creating greater value for customers, corporate clients and investors.</a:t>
            </a:r>
            <a:endParaRPr lang="en-IN" sz="2800" b="1"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3DD7310C-3633-6A7C-755F-406B8C14A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27962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602037-66BB-5ADF-0BCD-2B4D24BD0299}"/>
              </a:ext>
            </a:extLst>
          </p:cNvPr>
          <p:cNvSpPr txBox="1"/>
          <p:nvPr/>
        </p:nvSpPr>
        <p:spPr>
          <a:xfrm>
            <a:off x="1657226" y="1463849"/>
            <a:ext cx="9847385" cy="5179559"/>
          </a:xfrm>
          <a:prstGeom prst="rect">
            <a:avLst/>
          </a:prstGeom>
          <a:noFill/>
        </p:spPr>
        <p:txBody>
          <a:bodyPr wrap="square">
            <a:spAutoFit/>
          </a:bodyPr>
          <a:lstStyle/>
          <a:p>
            <a:pPr algn="r"/>
            <a:r>
              <a:rPr lang="en-US" sz="2800" b="1" dirty="0">
                <a:solidFill>
                  <a:schemeClr val="accent2">
                    <a:lumMod val="50000"/>
                  </a:schemeClr>
                </a:solidFill>
              </a:rPr>
              <a:t>Master Plan - 2031</a:t>
            </a:r>
            <a:endParaRPr lang="en-US" b="1" dirty="0">
              <a:solidFill>
                <a:schemeClr val="accent2">
                  <a:lumMod val="50000"/>
                </a:schemeClr>
              </a:solidFill>
            </a:endParaRPr>
          </a:p>
          <a:p>
            <a:pPr algn="just"/>
            <a:endParaRPr lang="en-US" dirty="0"/>
          </a:p>
          <a:p>
            <a:pPr algn="just">
              <a:lnSpc>
                <a:spcPct val="150000"/>
              </a:lnSpc>
            </a:pPr>
            <a:r>
              <a:rPr lang="en-US" dirty="0"/>
              <a:t>Lucknow Development Authority (LDA) has announced to develop new city master plan taking into consideration facilities which the state capital would require till 2031. The current plant highlights the city planning till 2021. The new plan will cover </a:t>
            </a:r>
            <a:r>
              <a:rPr lang="en-US" b="1" dirty="0">
                <a:solidFill>
                  <a:schemeClr val="accent2">
                    <a:lumMod val="75000"/>
                  </a:schemeClr>
                </a:solidFill>
              </a:rPr>
              <a:t>Housing, Transportation Facility, Road Connectivity, Green Cover, Infrastructure, etc.</a:t>
            </a:r>
          </a:p>
          <a:p>
            <a:pPr algn="just"/>
            <a:endParaRPr lang="en-US" dirty="0"/>
          </a:p>
          <a:p>
            <a:pPr algn="just">
              <a:lnSpc>
                <a:spcPct val="150000"/>
              </a:lnSpc>
            </a:pPr>
            <a:r>
              <a:rPr lang="en-US" dirty="0"/>
              <a:t>The Authority also decided to include the city’s extended area and construction of an </a:t>
            </a:r>
            <a:r>
              <a:rPr lang="en-US" b="1" dirty="0"/>
              <a:t>Outer Ring Road</a:t>
            </a:r>
            <a:r>
              <a:rPr lang="en-US" dirty="0"/>
              <a:t> of about 150 meter wide surrounding the city, under the master plan 2031. In the Master Plan, </a:t>
            </a:r>
            <a:r>
              <a:rPr lang="en-US" b="1" dirty="0">
                <a:solidFill>
                  <a:schemeClr val="accent2">
                    <a:lumMod val="75000"/>
                  </a:schemeClr>
                </a:solidFill>
              </a:rPr>
              <a:t>176 NEW VILLAGES </a:t>
            </a:r>
            <a:r>
              <a:rPr lang="en-US" dirty="0"/>
              <a:t>have come under the jurisdiction of development authority. After the inclusive of these village, </a:t>
            </a:r>
            <a:r>
              <a:rPr lang="en-US" b="1" dirty="0">
                <a:solidFill>
                  <a:schemeClr val="accent2">
                    <a:lumMod val="75000"/>
                  </a:schemeClr>
                </a:solidFill>
              </a:rPr>
              <a:t>Master Plan 2031 </a:t>
            </a:r>
            <a:r>
              <a:rPr lang="en-US" dirty="0"/>
              <a:t>has </a:t>
            </a:r>
            <a:r>
              <a:rPr lang="en-US" b="1" dirty="0">
                <a:solidFill>
                  <a:schemeClr val="accent2">
                    <a:lumMod val="75000"/>
                  </a:schemeClr>
                </a:solidFill>
              </a:rPr>
              <a:t>65,387.28 HECTARE LAND </a:t>
            </a:r>
            <a:r>
              <a:rPr lang="en-US" dirty="0"/>
              <a:t>under its jurisdiction as </a:t>
            </a:r>
            <a:r>
              <a:rPr lang="en-US" b="1" dirty="0">
                <a:solidFill>
                  <a:schemeClr val="accent2">
                    <a:lumMod val="75000"/>
                  </a:schemeClr>
                </a:solidFill>
              </a:rPr>
              <a:t>against 43,206.03 hectare </a:t>
            </a:r>
            <a:r>
              <a:rPr lang="en-US" dirty="0"/>
              <a:t>in the plan for 2021.</a:t>
            </a:r>
            <a:endParaRPr lang="en-IN" dirty="0"/>
          </a:p>
        </p:txBody>
      </p:sp>
      <p:sp>
        <p:nvSpPr>
          <p:cNvPr id="6" name="TextBox 5">
            <a:extLst>
              <a:ext uri="{FF2B5EF4-FFF2-40B4-BE49-F238E27FC236}">
                <a16:creationId xmlns:a16="http://schemas.microsoft.com/office/drawing/2014/main" id="{748C428B-2273-1DC8-3028-3B530D0B3A50}"/>
              </a:ext>
            </a:extLst>
          </p:cNvPr>
          <p:cNvSpPr txBox="1"/>
          <p:nvPr/>
        </p:nvSpPr>
        <p:spPr>
          <a:xfrm>
            <a:off x="1559169" y="394119"/>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7" name="Picture 6">
            <a:extLst>
              <a:ext uri="{FF2B5EF4-FFF2-40B4-BE49-F238E27FC236}">
                <a16:creationId xmlns:a16="http://schemas.microsoft.com/office/drawing/2014/main" id="{ADF268E4-E70B-E0D8-5E0E-9A86D56A3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3668924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5C52AE-D6C2-8B96-4384-3CC2E0C96854}"/>
              </a:ext>
            </a:extLst>
          </p:cNvPr>
          <p:cNvSpPr txBox="1"/>
          <p:nvPr/>
        </p:nvSpPr>
        <p:spPr>
          <a:xfrm>
            <a:off x="1594339" y="382396"/>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D3D737E1-7EEB-4706-8CEB-B04A33654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14" name="Picture 2" descr="Lucknow Master Plan 2031 | skdking | Flickr">
            <a:extLst>
              <a:ext uri="{FF2B5EF4-FFF2-40B4-BE49-F238E27FC236}">
                <a16:creationId xmlns:a16="http://schemas.microsoft.com/office/drawing/2014/main" id="{FAE050A7-FCA6-6930-D902-1978083C2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760" y="2214691"/>
            <a:ext cx="4228531" cy="32457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A6B3BC7-C035-3DDF-8190-A180BB938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008">
            <a:off x="794573" y="1510191"/>
            <a:ext cx="3908056" cy="1774654"/>
          </a:xfrm>
          <a:prstGeom prst="rect">
            <a:avLst/>
          </a:prstGeom>
        </p:spPr>
      </p:pic>
      <p:pic>
        <p:nvPicPr>
          <p:cNvPr id="16" name="Picture 15">
            <a:extLst>
              <a:ext uri="{FF2B5EF4-FFF2-40B4-BE49-F238E27FC236}">
                <a16:creationId xmlns:a16="http://schemas.microsoft.com/office/drawing/2014/main" id="{80C99B8D-B90A-30CF-18E4-65ECFC0B08A0}"/>
              </a:ext>
            </a:extLst>
          </p:cNvPr>
          <p:cNvPicPr>
            <a:picLocks noChangeAspect="1"/>
          </p:cNvPicPr>
          <p:nvPr/>
        </p:nvPicPr>
        <p:blipFill>
          <a:blip r:embed="rId5"/>
          <a:stretch>
            <a:fillRect/>
          </a:stretch>
        </p:blipFill>
        <p:spPr>
          <a:xfrm rot="1475089">
            <a:off x="8481898" y="1542828"/>
            <a:ext cx="3106788" cy="2019564"/>
          </a:xfrm>
          <a:prstGeom prst="rect">
            <a:avLst/>
          </a:prstGeom>
        </p:spPr>
      </p:pic>
      <p:pic>
        <p:nvPicPr>
          <p:cNvPr id="18" name="Picture 6" descr="lucknow-master-plan-2031 | Mehar | Flickr">
            <a:extLst>
              <a:ext uri="{FF2B5EF4-FFF2-40B4-BE49-F238E27FC236}">
                <a16:creationId xmlns:a16="http://schemas.microsoft.com/office/drawing/2014/main" id="{94B6A9B5-1536-198E-ED61-3EA7C46E0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879" y="3291344"/>
            <a:ext cx="2587212" cy="31842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6984AE-B074-B80B-4A99-2D9B6D55ED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18052">
            <a:off x="8321952" y="3972527"/>
            <a:ext cx="3805361" cy="1552283"/>
          </a:xfrm>
          <a:prstGeom prst="rect">
            <a:avLst/>
          </a:prstGeom>
        </p:spPr>
      </p:pic>
      <p:pic>
        <p:nvPicPr>
          <p:cNvPr id="20" name="Picture 10" descr="Master Plan 2031: 48% land set aside for housing - PressReader">
            <a:extLst>
              <a:ext uri="{FF2B5EF4-FFF2-40B4-BE49-F238E27FC236}">
                <a16:creationId xmlns:a16="http://schemas.microsoft.com/office/drawing/2014/main" id="{58FEC6AD-3CBC-E9A8-FE14-EE0624ED70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062059"/>
            <a:ext cx="2910779" cy="1490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महायोजना क्या होती है ?Master Plan - 2031 R.B.O act 1958 U.P urban planning  &amp; development act 1973 - YouTube">
            <a:extLst>
              <a:ext uri="{FF2B5EF4-FFF2-40B4-BE49-F238E27FC236}">
                <a16:creationId xmlns:a16="http://schemas.microsoft.com/office/drawing/2014/main" id="{41D65EB7-5572-FE8A-272C-593104406A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4008" y="5520485"/>
            <a:ext cx="2073926" cy="11665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Master plan is here: Lucknow to grow two-fold by 2031 - PressReader">
            <a:extLst>
              <a:ext uri="{FF2B5EF4-FFF2-40B4-BE49-F238E27FC236}">
                <a16:creationId xmlns:a16="http://schemas.microsoft.com/office/drawing/2014/main" id="{DDE1B9F2-1EAB-2152-9795-DAC399FE44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0255" y="5154795"/>
            <a:ext cx="1414232" cy="159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8270EB-1E3F-632E-826C-8653BB09394E}"/>
              </a:ext>
            </a:extLst>
          </p:cNvPr>
          <p:cNvSpPr txBox="1"/>
          <p:nvPr/>
        </p:nvSpPr>
        <p:spPr>
          <a:xfrm>
            <a:off x="1570893" y="394119"/>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6" name="Picture 5">
            <a:extLst>
              <a:ext uri="{FF2B5EF4-FFF2-40B4-BE49-F238E27FC236}">
                <a16:creationId xmlns:a16="http://schemas.microsoft.com/office/drawing/2014/main" id="{66232687-528D-154B-72AE-53BDD532D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9" name="Picture 8">
            <a:extLst>
              <a:ext uri="{FF2B5EF4-FFF2-40B4-BE49-F238E27FC236}">
                <a16:creationId xmlns:a16="http://schemas.microsoft.com/office/drawing/2014/main" id="{258AE561-8DCC-76B8-FEBA-1EA63B4D0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893" y="1390782"/>
            <a:ext cx="7326923" cy="5269510"/>
          </a:xfrm>
          <a:prstGeom prst="rect">
            <a:avLst/>
          </a:prstGeom>
        </p:spPr>
      </p:pic>
      <p:sp>
        <p:nvSpPr>
          <p:cNvPr id="11" name="TextBox 10">
            <a:extLst>
              <a:ext uri="{FF2B5EF4-FFF2-40B4-BE49-F238E27FC236}">
                <a16:creationId xmlns:a16="http://schemas.microsoft.com/office/drawing/2014/main" id="{D2B66C93-8495-8745-6094-CAFE24EA4A57}"/>
              </a:ext>
            </a:extLst>
          </p:cNvPr>
          <p:cNvSpPr txBox="1"/>
          <p:nvPr/>
        </p:nvSpPr>
        <p:spPr>
          <a:xfrm>
            <a:off x="7470346" y="2752808"/>
            <a:ext cx="6017054" cy="2123658"/>
          </a:xfrm>
          <a:prstGeom prst="rect">
            <a:avLst/>
          </a:prstGeom>
          <a:noFill/>
        </p:spPr>
        <p:txBody>
          <a:bodyPr wrap="square">
            <a:spAutoFit/>
          </a:bodyPr>
          <a:lstStyle/>
          <a:p>
            <a:pPr algn="ctr"/>
            <a:r>
              <a:rPr lang="en-US" sz="4400" b="1" dirty="0">
                <a:solidFill>
                  <a:schemeClr val="accent2">
                    <a:lumMod val="50000"/>
                  </a:schemeClr>
                </a:solidFill>
                <a:latin typeface="Arial Rounded MT Bold" panose="020F0704030504030204" pitchFamily="34" charset="0"/>
              </a:rPr>
              <a:t>NOW</a:t>
            </a:r>
          </a:p>
          <a:p>
            <a:pPr algn="ctr"/>
            <a:r>
              <a:rPr lang="en-US" sz="4400" b="1" dirty="0">
                <a:solidFill>
                  <a:schemeClr val="accent2">
                    <a:lumMod val="50000"/>
                  </a:schemeClr>
                </a:solidFill>
                <a:latin typeface="Arial Rounded MT Bold" panose="020F0704030504030204" pitchFamily="34" charset="0"/>
              </a:rPr>
              <a:t>LUCKNOW</a:t>
            </a:r>
          </a:p>
          <a:p>
            <a:pPr algn="ctr"/>
            <a:r>
              <a:rPr lang="en-US" sz="4400" b="1" dirty="0">
                <a:solidFill>
                  <a:schemeClr val="accent2">
                    <a:lumMod val="50000"/>
                  </a:schemeClr>
                </a:solidFill>
                <a:latin typeface="Arial Rounded MT Bold" panose="020F0704030504030204" pitchFamily="34" charset="0"/>
              </a:rPr>
              <a:t>SCR</a:t>
            </a:r>
          </a:p>
        </p:txBody>
      </p:sp>
    </p:spTree>
    <p:extLst>
      <p:ext uri="{BB962C8B-B14F-4D97-AF65-F5344CB8AC3E}">
        <p14:creationId xmlns:p14="http://schemas.microsoft.com/office/powerpoint/2010/main" val="393901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86640-C522-1AAE-246A-FF50599F4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1487755"/>
            <a:ext cx="5079103" cy="2741345"/>
          </a:xfrm>
          <a:prstGeom prst="rect">
            <a:avLst/>
          </a:prstGeom>
        </p:spPr>
      </p:pic>
      <p:pic>
        <p:nvPicPr>
          <p:cNvPr id="4" name="Picture 3">
            <a:extLst>
              <a:ext uri="{FF2B5EF4-FFF2-40B4-BE49-F238E27FC236}">
                <a16:creationId xmlns:a16="http://schemas.microsoft.com/office/drawing/2014/main" id="{D3551FAF-2AD1-3BBA-16E6-BF5B46C97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599" y="3987199"/>
            <a:ext cx="4927601" cy="2741345"/>
          </a:xfrm>
          <a:prstGeom prst="rect">
            <a:avLst/>
          </a:prstGeom>
        </p:spPr>
      </p:pic>
      <p:sp>
        <p:nvSpPr>
          <p:cNvPr id="5" name="TextBox 4">
            <a:extLst>
              <a:ext uri="{FF2B5EF4-FFF2-40B4-BE49-F238E27FC236}">
                <a16:creationId xmlns:a16="http://schemas.microsoft.com/office/drawing/2014/main" id="{CB6D205A-A480-83D3-8ED5-CF44E7ACD20F}"/>
              </a:ext>
            </a:extLst>
          </p:cNvPr>
          <p:cNvSpPr txBox="1"/>
          <p:nvPr/>
        </p:nvSpPr>
        <p:spPr>
          <a:xfrm>
            <a:off x="8408986" y="1613690"/>
            <a:ext cx="2028825" cy="1600438"/>
          </a:xfrm>
          <a:prstGeom prst="rect">
            <a:avLst/>
          </a:prstGeom>
          <a:noFill/>
        </p:spPr>
        <p:txBody>
          <a:bodyPr wrap="square" rtlCol="0">
            <a:spAutoFit/>
          </a:bodyPr>
          <a:lstStyle/>
          <a:p>
            <a:pPr algn="ctr"/>
            <a:r>
              <a:rPr lang="en-US" sz="4000" b="1" dirty="0"/>
              <a:t>OLD NOIDA </a:t>
            </a:r>
            <a:br>
              <a:rPr lang="en-US" dirty="0"/>
            </a:br>
            <a:endParaRPr lang="en-IN" dirty="0"/>
          </a:p>
        </p:txBody>
      </p:sp>
      <p:sp>
        <p:nvSpPr>
          <p:cNvPr id="6" name="TextBox 5">
            <a:extLst>
              <a:ext uri="{FF2B5EF4-FFF2-40B4-BE49-F238E27FC236}">
                <a16:creationId xmlns:a16="http://schemas.microsoft.com/office/drawing/2014/main" id="{8DDC0485-00FB-C451-A4EF-9E96166EEB4C}"/>
              </a:ext>
            </a:extLst>
          </p:cNvPr>
          <p:cNvSpPr txBox="1"/>
          <p:nvPr/>
        </p:nvSpPr>
        <p:spPr>
          <a:xfrm>
            <a:off x="2476215" y="4750584"/>
            <a:ext cx="2028825" cy="1600438"/>
          </a:xfrm>
          <a:prstGeom prst="rect">
            <a:avLst/>
          </a:prstGeom>
          <a:noFill/>
        </p:spPr>
        <p:txBody>
          <a:bodyPr wrap="square" rtlCol="0">
            <a:spAutoFit/>
          </a:bodyPr>
          <a:lstStyle/>
          <a:p>
            <a:pPr algn="ctr"/>
            <a:r>
              <a:rPr lang="en-US" sz="4000" b="1" dirty="0"/>
              <a:t>NEW NOIDA </a:t>
            </a:r>
            <a:br>
              <a:rPr lang="en-US" dirty="0"/>
            </a:br>
            <a:endParaRPr lang="en-IN" dirty="0"/>
          </a:p>
        </p:txBody>
      </p:sp>
      <p:sp>
        <p:nvSpPr>
          <p:cNvPr id="8" name="TextBox 7">
            <a:extLst>
              <a:ext uri="{FF2B5EF4-FFF2-40B4-BE49-F238E27FC236}">
                <a16:creationId xmlns:a16="http://schemas.microsoft.com/office/drawing/2014/main" id="{3997A1D7-BBEA-1E3D-AE92-293DE973D7BE}"/>
              </a:ext>
            </a:extLst>
          </p:cNvPr>
          <p:cNvSpPr txBox="1"/>
          <p:nvPr/>
        </p:nvSpPr>
        <p:spPr>
          <a:xfrm>
            <a:off x="1574800" y="506978"/>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9" name="Picture 8">
            <a:extLst>
              <a:ext uri="{FF2B5EF4-FFF2-40B4-BE49-F238E27FC236}">
                <a16:creationId xmlns:a16="http://schemas.microsoft.com/office/drawing/2014/main" id="{362342E8-F213-BDAA-9342-75BED0672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28645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1B63CB-2CD1-4641-BE2C-125022E9569A}"/>
              </a:ext>
            </a:extLst>
          </p:cNvPr>
          <p:cNvSpPr txBox="1"/>
          <p:nvPr/>
        </p:nvSpPr>
        <p:spPr>
          <a:xfrm>
            <a:off x="1603289" y="415665"/>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463B39CA-7D22-E4D0-744D-C70699343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6" name="Picture 5">
            <a:extLst>
              <a:ext uri="{FF2B5EF4-FFF2-40B4-BE49-F238E27FC236}">
                <a16:creationId xmlns:a16="http://schemas.microsoft.com/office/drawing/2014/main" id="{BC776F56-1F98-A2AE-ED4A-729ACE8881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2182" y="3825063"/>
            <a:ext cx="5089093" cy="2689627"/>
          </a:xfrm>
          <a:prstGeom prst="rect">
            <a:avLst/>
          </a:prstGeom>
        </p:spPr>
      </p:pic>
      <p:pic>
        <p:nvPicPr>
          <p:cNvPr id="7" name="Picture 6">
            <a:extLst>
              <a:ext uri="{FF2B5EF4-FFF2-40B4-BE49-F238E27FC236}">
                <a16:creationId xmlns:a16="http://schemas.microsoft.com/office/drawing/2014/main" id="{B7F29770-2031-0DAB-BFE8-A705E71E1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008" y="1390782"/>
            <a:ext cx="4658324" cy="3032937"/>
          </a:xfrm>
          <a:prstGeom prst="rect">
            <a:avLst/>
          </a:prstGeom>
        </p:spPr>
      </p:pic>
      <p:sp>
        <p:nvSpPr>
          <p:cNvPr id="8" name="TextBox 7">
            <a:extLst>
              <a:ext uri="{FF2B5EF4-FFF2-40B4-BE49-F238E27FC236}">
                <a16:creationId xmlns:a16="http://schemas.microsoft.com/office/drawing/2014/main" id="{93F53AC9-4D50-1C36-7B87-2AECC94C7AC7}"/>
              </a:ext>
            </a:extLst>
          </p:cNvPr>
          <p:cNvSpPr txBox="1"/>
          <p:nvPr/>
        </p:nvSpPr>
        <p:spPr>
          <a:xfrm>
            <a:off x="7525955" y="1781810"/>
            <a:ext cx="2838450" cy="1600438"/>
          </a:xfrm>
          <a:prstGeom prst="rect">
            <a:avLst/>
          </a:prstGeom>
          <a:noFill/>
        </p:spPr>
        <p:txBody>
          <a:bodyPr wrap="square" rtlCol="0">
            <a:spAutoFit/>
          </a:bodyPr>
          <a:lstStyle/>
          <a:p>
            <a:pPr algn="ctr"/>
            <a:r>
              <a:rPr lang="en-US" sz="4000" b="1" dirty="0"/>
              <a:t>CURRENT LUCKNOW </a:t>
            </a:r>
            <a:br>
              <a:rPr lang="en-US" dirty="0"/>
            </a:br>
            <a:endParaRPr lang="en-IN" dirty="0"/>
          </a:p>
        </p:txBody>
      </p:sp>
      <p:sp>
        <p:nvSpPr>
          <p:cNvPr id="9" name="TextBox 8">
            <a:extLst>
              <a:ext uri="{FF2B5EF4-FFF2-40B4-BE49-F238E27FC236}">
                <a16:creationId xmlns:a16="http://schemas.microsoft.com/office/drawing/2014/main" id="{823C5ED6-EBDE-E211-89A7-22E344A5559B}"/>
              </a:ext>
            </a:extLst>
          </p:cNvPr>
          <p:cNvSpPr txBox="1"/>
          <p:nvPr/>
        </p:nvSpPr>
        <p:spPr>
          <a:xfrm>
            <a:off x="2328394" y="4841897"/>
            <a:ext cx="2838450" cy="1600438"/>
          </a:xfrm>
          <a:prstGeom prst="rect">
            <a:avLst/>
          </a:prstGeom>
          <a:noFill/>
        </p:spPr>
        <p:txBody>
          <a:bodyPr wrap="square" rtlCol="0">
            <a:spAutoFit/>
          </a:bodyPr>
          <a:lstStyle/>
          <a:p>
            <a:pPr algn="ctr"/>
            <a:r>
              <a:rPr lang="en-US" sz="4000" b="1" dirty="0"/>
              <a:t>FUTURE LUCKNOW </a:t>
            </a:r>
            <a:br>
              <a:rPr lang="en-US" dirty="0"/>
            </a:br>
            <a:endParaRPr lang="en-IN" dirty="0"/>
          </a:p>
        </p:txBody>
      </p:sp>
    </p:spTree>
    <p:extLst>
      <p:ext uri="{BB962C8B-B14F-4D97-AF65-F5344CB8AC3E}">
        <p14:creationId xmlns:p14="http://schemas.microsoft.com/office/powerpoint/2010/main" val="88321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935F10-369F-F172-7B86-E86C874DD5C9}"/>
              </a:ext>
            </a:extLst>
          </p:cNvPr>
          <p:cNvSpPr txBox="1"/>
          <p:nvPr/>
        </p:nvSpPr>
        <p:spPr>
          <a:xfrm>
            <a:off x="1590933" y="415664"/>
            <a:ext cx="6098058"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C7875C48-5F24-7B8A-E952-2E15E032E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6" name="TextBox 5">
            <a:extLst>
              <a:ext uri="{FF2B5EF4-FFF2-40B4-BE49-F238E27FC236}">
                <a16:creationId xmlns:a16="http://schemas.microsoft.com/office/drawing/2014/main" id="{E8ECB517-3242-6E98-3176-22EB7B6306B7}"/>
              </a:ext>
            </a:extLst>
          </p:cNvPr>
          <p:cNvSpPr txBox="1"/>
          <p:nvPr/>
        </p:nvSpPr>
        <p:spPr>
          <a:xfrm>
            <a:off x="6279621" y="1462468"/>
            <a:ext cx="5465135" cy="523220"/>
          </a:xfrm>
          <a:prstGeom prst="rect">
            <a:avLst/>
          </a:prstGeom>
          <a:noFill/>
        </p:spPr>
        <p:txBody>
          <a:bodyPr wrap="square" rtlCol="0">
            <a:spAutoFit/>
          </a:bodyPr>
          <a:lstStyle/>
          <a:p>
            <a:r>
              <a:rPr lang="en-US" sz="2800" b="1" dirty="0">
                <a:solidFill>
                  <a:schemeClr val="accent2">
                    <a:lumMod val="50000"/>
                  </a:schemeClr>
                </a:solidFill>
              </a:rPr>
              <a:t>4 Basic Steps to Grow Business</a:t>
            </a:r>
            <a:endParaRPr lang="en-IN" sz="2800" b="1" dirty="0">
              <a:solidFill>
                <a:schemeClr val="accent2">
                  <a:lumMod val="50000"/>
                </a:schemeClr>
              </a:solidFill>
            </a:endParaRPr>
          </a:p>
        </p:txBody>
      </p:sp>
      <p:sp>
        <p:nvSpPr>
          <p:cNvPr id="7" name="TextBox 6">
            <a:extLst>
              <a:ext uri="{FF2B5EF4-FFF2-40B4-BE49-F238E27FC236}">
                <a16:creationId xmlns:a16="http://schemas.microsoft.com/office/drawing/2014/main" id="{9BFD8187-593E-9990-2168-ECC10462BF4C}"/>
              </a:ext>
            </a:extLst>
          </p:cNvPr>
          <p:cNvSpPr txBox="1"/>
          <p:nvPr/>
        </p:nvSpPr>
        <p:spPr>
          <a:xfrm>
            <a:off x="2060490" y="2109162"/>
            <a:ext cx="9505434" cy="4333174"/>
          </a:xfrm>
          <a:prstGeom prst="rect">
            <a:avLst/>
          </a:prstGeom>
          <a:noFill/>
        </p:spPr>
        <p:txBody>
          <a:bodyPr wrap="square" rtlCol="0">
            <a:spAutoFit/>
          </a:bodyPr>
          <a:lstStyle/>
          <a:p>
            <a:pPr marL="342900" indent="-342900" algn="just">
              <a:lnSpc>
                <a:spcPct val="150000"/>
              </a:lnSpc>
              <a:buFont typeface="+mj-lt"/>
              <a:buAutoNum type="arabicPeriod"/>
            </a:pPr>
            <a:r>
              <a:rPr lang="en-US" b="1" dirty="0">
                <a:solidFill>
                  <a:schemeClr val="accent2">
                    <a:lumMod val="50000"/>
                  </a:schemeClr>
                </a:solidFill>
              </a:rPr>
              <a:t>LIST :</a:t>
            </a:r>
            <a:r>
              <a:rPr lang="en-US" dirty="0"/>
              <a:t> Identify prospects and prepare a list of all the right customers for your business. Understanding Customer and their behavior is very important to keep up with your industry and stay ahead of competitors.</a:t>
            </a:r>
          </a:p>
          <a:p>
            <a:pPr marL="342900" indent="-342900" algn="just">
              <a:lnSpc>
                <a:spcPct val="150000"/>
              </a:lnSpc>
              <a:buFont typeface="+mj-lt"/>
              <a:buAutoNum type="arabicPeriod"/>
            </a:pPr>
            <a:r>
              <a:rPr lang="en-US" b="1" dirty="0">
                <a:solidFill>
                  <a:schemeClr val="accent2">
                    <a:lumMod val="50000"/>
                  </a:schemeClr>
                </a:solidFill>
              </a:rPr>
              <a:t>APPROACH :</a:t>
            </a:r>
            <a:r>
              <a:rPr lang="en-US" dirty="0"/>
              <a:t> Connect with your prospects and schedule a time to explain them who you are and what your company is providing. Highlights the key factors of your product and its benefits.</a:t>
            </a:r>
          </a:p>
          <a:p>
            <a:pPr marL="342900" indent="-342900" algn="just">
              <a:lnSpc>
                <a:spcPct val="175000"/>
              </a:lnSpc>
              <a:buFont typeface="+mj-lt"/>
              <a:buAutoNum type="arabicPeriod"/>
            </a:pPr>
            <a:r>
              <a:rPr lang="en-US" b="1" dirty="0">
                <a:solidFill>
                  <a:schemeClr val="accent2">
                    <a:lumMod val="50000"/>
                  </a:schemeClr>
                </a:solidFill>
              </a:rPr>
              <a:t>FLOWUP :</a:t>
            </a:r>
            <a:r>
              <a:rPr lang="en-US" dirty="0"/>
              <a:t> Call, Mail or personally visit to follow-up. A personalized follow-up always increase a chance of success. Resolve all queries of your customers. </a:t>
            </a:r>
          </a:p>
          <a:p>
            <a:pPr marL="342900" indent="-342900" algn="just">
              <a:lnSpc>
                <a:spcPct val="150000"/>
              </a:lnSpc>
              <a:buFont typeface="+mj-lt"/>
              <a:buAutoNum type="arabicPeriod"/>
            </a:pPr>
            <a:r>
              <a:rPr lang="en-US" b="1" dirty="0">
                <a:solidFill>
                  <a:schemeClr val="accent2">
                    <a:lumMod val="50000"/>
                  </a:schemeClr>
                </a:solidFill>
              </a:rPr>
              <a:t>CLOSE :</a:t>
            </a:r>
            <a:r>
              <a:rPr lang="en-US" dirty="0">
                <a:solidFill>
                  <a:schemeClr val="accent2">
                    <a:lumMod val="50000"/>
                  </a:schemeClr>
                </a:solidFill>
              </a:rPr>
              <a:t> </a:t>
            </a:r>
            <a:r>
              <a:rPr lang="en-US" dirty="0"/>
              <a:t>Once you make a proper follow up and resolve all the queries of the customer its time to close the deal.</a:t>
            </a:r>
            <a:endParaRPr lang="en-IN" dirty="0"/>
          </a:p>
        </p:txBody>
      </p:sp>
    </p:spTree>
    <p:extLst>
      <p:ext uri="{BB962C8B-B14F-4D97-AF65-F5344CB8AC3E}">
        <p14:creationId xmlns:p14="http://schemas.microsoft.com/office/powerpoint/2010/main" val="156029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18520-64EC-6593-BA45-A4B51585A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434" y="321276"/>
            <a:ext cx="7135853" cy="4028303"/>
          </a:xfrm>
          <a:prstGeom prst="rect">
            <a:avLst/>
          </a:prstGeom>
        </p:spPr>
      </p:pic>
      <p:sp>
        <p:nvSpPr>
          <p:cNvPr id="5" name="TextBox 4">
            <a:extLst>
              <a:ext uri="{FF2B5EF4-FFF2-40B4-BE49-F238E27FC236}">
                <a16:creationId xmlns:a16="http://schemas.microsoft.com/office/drawing/2014/main" id="{F514CF75-BEFA-F9F7-D11A-FFCA9B8AC389}"/>
              </a:ext>
            </a:extLst>
          </p:cNvPr>
          <p:cNvSpPr txBox="1"/>
          <p:nvPr/>
        </p:nvSpPr>
        <p:spPr>
          <a:xfrm>
            <a:off x="1989515" y="4723708"/>
            <a:ext cx="8967693" cy="1261884"/>
          </a:xfrm>
          <a:prstGeom prst="rect">
            <a:avLst/>
          </a:prstGeom>
          <a:noFill/>
        </p:spPr>
        <p:txBody>
          <a:bodyPr wrap="square">
            <a:spAutoFit/>
          </a:bodyPr>
          <a:lstStyle/>
          <a:p>
            <a:pPr algn="ctr"/>
            <a:r>
              <a:rPr lang="en-US" sz="4000" b="1" dirty="0">
                <a:solidFill>
                  <a:schemeClr val="accent2">
                    <a:lumMod val="50000"/>
                  </a:schemeClr>
                </a:solidFill>
              </a:rPr>
              <a:t>JAI MEGA DEVELOPER PVT. LTD.</a:t>
            </a:r>
          </a:p>
          <a:p>
            <a:pPr algn="ctr"/>
            <a:r>
              <a:rPr lang="en-US" b="1" dirty="0"/>
              <a:t>H.O. Prime Square, B-84, </a:t>
            </a:r>
            <a:r>
              <a:rPr lang="en-US" b="1" dirty="0" err="1"/>
              <a:t>Vibhuti</a:t>
            </a:r>
            <a:r>
              <a:rPr lang="en-US" b="1" dirty="0"/>
              <a:t>  Khand, </a:t>
            </a:r>
            <a:r>
              <a:rPr lang="en-US" b="1" dirty="0" err="1"/>
              <a:t>Gomtinagar</a:t>
            </a:r>
            <a:r>
              <a:rPr lang="en-US" b="1" dirty="0"/>
              <a:t>, Lucknow (U.P)-226010</a:t>
            </a:r>
          </a:p>
          <a:p>
            <a:pPr algn="ctr"/>
            <a:r>
              <a:rPr lang="en-US" b="1" dirty="0"/>
              <a:t>Mob.: 8090047777, 8090057777</a:t>
            </a:r>
            <a:endParaRPr lang="en-IN" dirty="0"/>
          </a:p>
        </p:txBody>
      </p:sp>
    </p:spTree>
    <p:extLst>
      <p:ext uri="{BB962C8B-B14F-4D97-AF65-F5344CB8AC3E}">
        <p14:creationId xmlns:p14="http://schemas.microsoft.com/office/powerpoint/2010/main" val="41073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6E1F0-75D7-2D67-25D4-B6D8762CF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018" y="3189332"/>
            <a:ext cx="8631572" cy="3181350"/>
          </a:xfrm>
          <a:prstGeom prst="rect">
            <a:avLst/>
          </a:prstGeom>
        </p:spPr>
      </p:pic>
      <p:pic>
        <p:nvPicPr>
          <p:cNvPr id="4" name="Picture 3">
            <a:extLst>
              <a:ext uri="{FF2B5EF4-FFF2-40B4-BE49-F238E27FC236}">
                <a16:creationId xmlns:a16="http://schemas.microsoft.com/office/drawing/2014/main" id="{48C25407-0EC4-349F-BB4F-5D562DB85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672" y="164370"/>
            <a:ext cx="4787105" cy="2702398"/>
          </a:xfrm>
          <a:prstGeom prst="rect">
            <a:avLst/>
          </a:prstGeom>
        </p:spPr>
      </p:pic>
    </p:spTree>
    <p:extLst>
      <p:ext uri="{BB962C8B-B14F-4D97-AF65-F5344CB8AC3E}">
        <p14:creationId xmlns:p14="http://schemas.microsoft.com/office/powerpoint/2010/main" val="22930343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092B-8C7B-3BD9-FDAA-0AD52E0FDEA0}"/>
              </a:ext>
            </a:extLst>
          </p:cNvPr>
          <p:cNvSpPr>
            <a:spLocks noGrp="1"/>
          </p:cNvSpPr>
          <p:nvPr>
            <p:ph type="title"/>
          </p:nvPr>
        </p:nvSpPr>
        <p:spPr>
          <a:xfrm>
            <a:off x="2264679" y="835126"/>
            <a:ext cx="8911687" cy="1280890"/>
          </a:xfrm>
        </p:spPr>
        <p:txBody>
          <a:bodyPr>
            <a:normAutofit fontScale="90000"/>
          </a:bodyPr>
          <a:lstStyle/>
          <a:p>
            <a:r>
              <a:rPr lang="en-US" sz="2700" dirty="0">
                <a:solidFill>
                  <a:schemeClr val="accent6">
                    <a:lumMod val="50000"/>
                  </a:schemeClr>
                </a:solidFill>
                <a:latin typeface="Arial Black" panose="020B0A04020102020204" pitchFamily="34" charset="0"/>
              </a:rPr>
              <a:t>1</a:t>
            </a:r>
            <a:r>
              <a:rPr lang="en-US" sz="2700" baseline="30000" dirty="0">
                <a:solidFill>
                  <a:schemeClr val="accent6">
                    <a:lumMod val="50000"/>
                  </a:schemeClr>
                </a:solidFill>
                <a:latin typeface="Arial Black" panose="020B0A04020102020204" pitchFamily="34" charset="0"/>
              </a:rPr>
              <a:t>st</a:t>
            </a:r>
            <a:r>
              <a:rPr lang="en-US" sz="2700" dirty="0">
                <a:solidFill>
                  <a:schemeClr val="accent6">
                    <a:lumMod val="50000"/>
                  </a:schemeClr>
                </a:solidFill>
                <a:latin typeface="Arial Black" panose="020B0A04020102020204" pitchFamily="34" charset="0"/>
              </a:rPr>
              <a:t> PROJECT</a:t>
            </a:r>
            <a:br>
              <a:rPr lang="en-US" dirty="0"/>
            </a:br>
            <a:br>
              <a:rPr lang="en-US" dirty="0"/>
            </a:br>
            <a:r>
              <a:rPr lang="en-US" sz="7300" b="1" u="sng" dirty="0">
                <a:solidFill>
                  <a:schemeClr val="accent5">
                    <a:lumMod val="50000"/>
                  </a:schemeClr>
                </a:solidFill>
              </a:rPr>
              <a:t>JMD GREEN PHASE – I</a:t>
            </a:r>
            <a:br>
              <a:rPr lang="en-US" sz="7300" b="1" u="sng" dirty="0">
                <a:solidFill>
                  <a:schemeClr val="accent5">
                    <a:lumMod val="50000"/>
                  </a:schemeClr>
                </a:solidFill>
              </a:rPr>
            </a:br>
            <a:r>
              <a:rPr lang="en-US" sz="2200" b="1" dirty="0">
                <a:solidFill>
                  <a:schemeClr val="accent5">
                    <a:lumMod val="50000"/>
                  </a:schemeClr>
                </a:solidFill>
                <a:latin typeface="Arial Black" panose="020B0A04020102020204" pitchFamily="34" charset="0"/>
              </a:rPr>
              <a:t>Lucknow Raebareli Road</a:t>
            </a:r>
            <a:br>
              <a:rPr lang="en-US" sz="7300" b="1" u="sng" dirty="0">
                <a:solidFill>
                  <a:schemeClr val="accent5">
                    <a:lumMod val="50000"/>
                  </a:schemeClr>
                </a:solidFill>
              </a:rPr>
            </a:br>
            <a:br>
              <a:rPr lang="en-US" sz="7300" b="1" u="sng" dirty="0">
                <a:solidFill>
                  <a:schemeClr val="accent5">
                    <a:lumMod val="50000"/>
                  </a:schemeClr>
                </a:solidFill>
              </a:rPr>
            </a:br>
            <a:r>
              <a:rPr lang="en-US" sz="2900" dirty="0">
                <a:solidFill>
                  <a:schemeClr val="accent1">
                    <a:lumMod val="75000"/>
                  </a:schemeClr>
                </a:solidFill>
                <a:latin typeface="Arial Rounded MT Bold" panose="020F0704030504030204" pitchFamily="34" charset="0"/>
              </a:rPr>
              <a:t>RESIDENTIAL PLOT  Rs.599/- </a:t>
            </a:r>
            <a:r>
              <a:rPr lang="en-US" sz="2900" dirty="0" err="1">
                <a:solidFill>
                  <a:schemeClr val="accent1">
                    <a:lumMod val="75000"/>
                  </a:schemeClr>
                </a:solidFill>
                <a:latin typeface="Arial Rounded MT Bold" panose="020F0704030504030204" pitchFamily="34" charset="0"/>
              </a:rPr>
              <a:t>Sq.Ft</a:t>
            </a:r>
            <a:br>
              <a:rPr lang="en-US" sz="2900" dirty="0">
                <a:solidFill>
                  <a:schemeClr val="accent1">
                    <a:lumMod val="75000"/>
                  </a:schemeClr>
                </a:solidFill>
                <a:latin typeface="Arial Rounded MT Bold" panose="020F0704030504030204" pitchFamily="34" charset="0"/>
              </a:rPr>
            </a:br>
            <a:r>
              <a:rPr lang="en-US" sz="2900" dirty="0">
                <a:solidFill>
                  <a:schemeClr val="accent1">
                    <a:lumMod val="75000"/>
                  </a:schemeClr>
                </a:solidFill>
                <a:latin typeface="Arial Rounded MT Bold" panose="020F0704030504030204" pitchFamily="34" charset="0"/>
              </a:rPr>
              <a:t>COMMERCIAL PLOT  Rs.899/- </a:t>
            </a:r>
            <a:r>
              <a:rPr lang="en-US" sz="2900" dirty="0" err="1">
                <a:solidFill>
                  <a:schemeClr val="accent1">
                    <a:lumMod val="75000"/>
                  </a:schemeClr>
                </a:solidFill>
                <a:latin typeface="Arial Rounded MT Bold" panose="020F0704030504030204" pitchFamily="34" charset="0"/>
              </a:rPr>
              <a:t>Sq.Ft</a:t>
            </a:r>
            <a:br>
              <a:rPr lang="en-US" sz="2900" dirty="0">
                <a:solidFill>
                  <a:schemeClr val="accent1">
                    <a:lumMod val="75000"/>
                  </a:schemeClr>
                </a:solidFill>
                <a:latin typeface="Arial Rounded MT Bold" panose="020F0704030504030204" pitchFamily="34" charset="0"/>
              </a:rPr>
            </a:br>
            <a:br>
              <a:rPr lang="en-US" sz="2900" dirty="0">
                <a:solidFill>
                  <a:schemeClr val="accent1">
                    <a:lumMod val="75000"/>
                  </a:schemeClr>
                </a:solidFill>
                <a:latin typeface="Arial Rounded MT Bold" panose="020F0704030504030204" pitchFamily="34" charset="0"/>
              </a:rPr>
            </a:br>
            <a:r>
              <a:rPr lang="en-US" sz="2900" dirty="0">
                <a:solidFill>
                  <a:schemeClr val="accent1">
                    <a:lumMod val="75000"/>
                  </a:schemeClr>
                </a:solidFill>
                <a:latin typeface="Arial Rounded MT Bold" panose="020F0704030504030204" pitchFamily="34" charset="0"/>
              </a:rPr>
              <a:t>EMI on 25% (Agreement)</a:t>
            </a:r>
            <a:br>
              <a:rPr lang="en-US" sz="2900" dirty="0">
                <a:solidFill>
                  <a:schemeClr val="accent1">
                    <a:lumMod val="75000"/>
                  </a:schemeClr>
                </a:solidFill>
                <a:latin typeface="Arial Rounded MT Bold" panose="020F0704030504030204" pitchFamily="34" charset="0"/>
              </a:rPr>
            </a:br>
            <a:r>
              <a:rPr lang="en-US" sz="2900" dirty="0">
                <a:solidFill>
                  <a:schemeClr val="accent1">
                    <a:lumMod val="75000"/>
                  </a:schemeClr>
                </a:solidFill>
                <a:latin typeface="Arial Rounded MT Bold" panose="020F0704030504030204" pitchFamily="34" charset="0"/>
              </a:rPr>
              <a:t>PLC Park Facing Plot 5%</a:t>
            </a:r>
            <a:br>
              <a:rPr lang="en-US" sz="2900" dirty="0">
                <a:solidFill>
                  <a:schemeClr val="accent1">
                    <a:lumMod val="75000"/>
                  </a:schemeClr>
                </a:solidFill>
                <a:latin typeface="Arial Rounded MT Bold" panose="020F0704030504030204" pitchFamily="34" charset="0"/>
              </a:rPr>
            </a:br>
            <a:r>
              <a:rPr lang="en-US" sz="2900" dirty="0">
                <a:solidFill>
                  <a:schemeClr val="accent1">
                    <a:lumMod val="75000"/>
                  </a:schemeClr>
                </a:solidFill>
                <a:latin typeface="Arial Rounded MT Bold" panose="020F0704030504030204" pitchFamily="34" charset="0"/>
              </a:rPr>
              <a:t>PLC Corner Plot 10%</a:t>
            </a:r>
            <a:endParaRPr lang="en-IN" sz="2900" dirty="0">
              <a:solidFill>
                <a:schemeClr val="accent1">
                  <a:lumMod val="75000"/>
                </a:schemeClr>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0F13D681-1585-63DE-09FD-B545893BE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233250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4933-2E67-AA71-8538-A4103FCF6311}"/>
              </a:ext>
            </a:extLst>
          </p:cNvPr>
          <p:cNvSpPr>
            <a:spLocks noGrp="1"/>
          </p:cNvSpPr>
          <p:nvPr>
            <p:ph type="title"/>
          </p:nvPr>
        </p:nvSpPr>
        <p:spPr>
          <a:xfrm>
            <a:off x="1786567" y="1522351"/>
            <a:ext cx="8911687" cy="1280890"/>
          </a:xfrm>
        </p:spPr>
        <p:txBody>
          <a:bodyPr>
            <a:noAutofit/>
          </a:bodyPr>
          <a:lstStyle/>
          <a:p>
            <a:r>
              <a:rPr lang="en-US" sz="6600" b="1" u="sng" dirty="0">
                <a:solidFill>
                  <a:schemeClr val="accent5">
                    <a:lumMod val="50000"/>
                  </a:schemeClr>
                </a:solidFill>
              </a:rPr>
              <a:t>JMD</a:t>
            </a:r>
            <a:r>
              <a:rPr lang="en-US" sz="5400" b="1" u="sng" dirty="0">
                <a:solidFill>
                  <a:schemeClr val="accent5">
                    <a:lumMod val="50000"/>
                  </a:schemeClr>
                </a:solidFill>
              </a:rPr>
              <a:t> GREEN PHASE – I</a:t>
            </a:r>
            <a:br>
              <a:rPr lang="en-US" sz="5400" b="1" u="sng" dirty="0">
                <a:solidFill>
                  <a:schemeClr val="accent5">
                    <a:lumMod val="50000"/>
                  </a:schemeClr>
                </a:solidFill>
              </a:rPr>
            </a:br>
            <a:r>
              <a:rPr lang="en-US" sz="5400" b="1" u="sng" dirty="0">
                <a:solidFill>
                  <a:schemeClr val="accent5">
                    <a:lumMod val="50000"/>
                  </a:schemeClr>
                </a:solidFill>
              </a:rPr>
              <a:t>FARMHOUSE</a:t>
            </a:r>
            <a:br>
              <a:rPr lang="en-US" sz="5400" b="1" u="sng" dirty="0">
                <a:solidFill>
                  <a:schemeClr val="accent5">
                    <a:lumMod val="50000"/>
                  </a:schemeClr>
                </a:solidFill>
              </a:rPr>
            </a:br>
            <a:br>
              <a:rPr lang="en-US" sz="5400" b="1" u="sng" dirty="0">
                <a:solidFill>
                  <a:schemeClr val="accent5">
                    <a:lumMod val="50000"/>
                  </a:schemeClr>
                </a:solidFill>
              </a:rPr>
            </a:br>
            <a:r>
              <a:rPr lang="en-US" sz="2600" b="1" dirty="0">
                <a:solidFill>
                  <a:schemeClr val="accent1">
                    <a:lumMod val="75000"/>
                  </a:schemeClr>
                </a:solidFill>
                <a:latin typeface="Arial Rounded MT Bold" panose="020F0704030504030204" pitchFamily="34" charset="0"/>
              </a:rPr>
              <a:t>LAND  Rs. 599/- </a:t>
            </a:r>
            <a:r>
              <a:rPr lang="en-US" sz="2600" b="1" dirty="0" err="1">
                <a:solidFill>
                  <a:schemeClr val="accent1">
                    <a:lumMod val="75000"/>
                  </a:schemeClr>
                </a:solidFill>
                <a:latin typeface="Arial Rounded MT Bold" panose="020F0704030504030204" pitchFamily="34" charset="0"/>
              </a:rPr>
              <a:t>Sq.Ft</a:t>
            </a:r>
            <a:br>
              <a:rPr lang="en-US" sz="2600" b="1" dirty="0">
                <a:solidFill>
                  <a:schemeClr val="accent1">
                    <a:lumMod val="75000"/>
                  </a:schemeClr>
                </a:solidFill>
                <a:latin typeface="Arial Rounded MT Bold" panose="020F0704030504030204" pitchFamily="34" charset="0"/>
              </a:rPr>
            </a:br>
            <a:br>
              <a:rPr lang="en-US" sz="2600" b="1" dirty="0">
                <a:solidFill>
                  <a:schemeClr val="accent1">
                    <a:lumMod val="75000"/>
                  </a:schemeClr>
                </a:solidFill>
                <a:latin typeface="Arial Rounded MT Bold" panose="020F0704030504030204" pitchFamily="34" charset="0"/>
              </a:rPr>
            </a:br>
            <a:r>
              <a:rPr lang="en-US" sz="2600" b="1" dirty="0">
                <a:solidFill>
                  <a:schemeClr val="accent1">
                    <a:lumMod val="75000"/>
                  </a:schemeClr>
                </a:solidFill>
                <a:latin typeface="Arial Rounded MT Bold" panose="020F0704030504030204" pitchFamily="34" charset="0"/>
              </a:rPr>
              <a:t>CONSTRUCTION  Rs. 1250/- </a:t>
            </a:r>
            <a:r>
              <a:rPr lang="en-US" sz="2600" b="1" dirty="0" err="1">
                <a:solidFill>
                  <a:schemeClr val="accent1">
                    <a:lumMod val="75000"/>
                  </a:schemeClr>
                </a:solidFill>
                <a:latin typeface="Arial Rounded MT Bold" panose="020F0704030504030204" pitchFamily="34" charset="0"/>
              </a:rPr>
              <a:t>Sq.Ft</a:t>
            </a:r>
            <a:endParaRPr lang="en-IN" sz="2600" b="1" dirty="0">
              <a:solidFill>
                <a:schemeClr val="accent1">
                  <a:lumMod val="75000"/>
                </a:schemeClr>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4131D305-4189-159D-A909-EC92FDD87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5" name="TextBox 4">
            <a:extLst>
              <a:ext uri="{FF2B5EF4-FFF2-40B4-BE49-F238E27FC236}">
                <a16:creationId xmlns:a16="http://schemas.microsoft.com/office/drawing/2014/main" id="{81F5FBFE-6BE3-0E58-598A-F5CF2CB1010E}"/>
              </a:ext>
            </a:extLst>
          </p:cNvPr>
          <p:cNvSpPr txBox="1"/>
          <p:nvPr/>
        </p:nvSpPr>
        <p:spPr>
          <a:xfrm>
            <a:off x="1914887" y="807318"/>
            <a:ext cx="6096000" cy="461665"/>
          </a:xfrm>
          <a:prstGeom prst="rect">
            <a:avLst/>
          </a:prstGeom>
          <a:noFill/>
        </p:spPr>
        <p:txBody>
          <a:bodyPr wrap="square">
            <a:spAutoFit/>
          </a:bodyPr>
          <a:lstStyle/>
          <a:p>
            <a:r>
              <a:rPr lang="en-US" sz="2400" dirty="0">
                <a:solidFill>
                  <a:schemeClr val="accent6">
                    <a:lumMod val="50000"/>
                  </a:schemeClr>
                </a:solidFill>
                <a:latin typeface="Arial Black" panose="020B0A04020102020204" pitchFamily="34" charset="0"/>
              </a:rPr>
              <a:t>2</a:t>
            </a:r>
            <a:r>
              <a:rPr lang="en-US" sz="2400" baseline="30000" dirty="0">
                <a:solidFill>
                  <a:schemeClr val="accent6">
                    <a:lumMod val="50000"/>
                  </a:schemeClr>
                </a:solidFill>
                <a:latin typeface="Arial Black" panose="020B0A04020102020204" pitchFamily="34" charset="0"/>
              </a:rPr>
              <a:t>nd</a:t>
            </a:r>
            <a:r>
              <a:rPr lang="en-US" sz="1800" dirty="0">
                <a:solidFill>
                  <a:schemeClr val="accent6">
                    <a:lumMod val="50000"/>
                  </a:schemeClr>
                </a:solidFill>
                <a:latin typeface="Arial Black" panose="020B0A04020102020204" pitchFamily="34" charset="0"/>
              </a:rPr>
              <a:t> PROJECT</a:t>
            </a:r>
            <a:endParaRPr lang="en-IN" dirty="0"/>
          </a:p>
        </p:txBody>
      </p:sp>
    </p:spTree>
    <p:extLst>
      <p:ext uri="{BB962C8B-B14F-4D97-AF65-F5344CB8AC3E}">
        <p14:creationId xmlns:p14="http://schemas.microsoft.com/office/powerpoint/2010/main" val="16614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915F-5945-41CD-CB37-DDD70136FA28}"/>
              </a:ext>
            </a:extLst>
          </p:cNvPr>
          <p:cNvSpPr>
            <a:spLocks noGrp="1"/>
          </p:cNvSpPr>
          <p:nvPr>
            <p:ph type="title"/>
          </p:nvPr>
        </p:nvSpPr>
        <p:spPr>
          <a:xfrm>
            <a:off x="2023267" y="600664"/>
            <a:ext cx="8911687" cy="1280890"/>
          </a:xfrm>
        </p:spPr>
        <p:txBody>
          <a:bodyPr>
            <a:noAutofit/>
          </a:bodyPr>
          <a:lstStyle/>
          <a:p>
            <a:r>
              <a:rPr lang="en-US" sz="3200" b="1" u="sng" dirty="0">
                <a:solidFill>
                  <a:schemeClr val="accent5">
                    <a:lumMod val="50000"/>
                  </a:schemeClr>
                </a:solidFill>
              </a:rPr>
              <a:t>JMD GREEN PHASE – I</a:t>
            </a:r>
            <a:br>
              <a:rPr lang="en-US" sz="3200" b="1" u="sng" dirty="0">
                <a:solidFill>
                  <a:schemeClr val="accent5">
                    <a:lumMod val="50000"/>
                  </a:schemeClr>
                </a:solidFill>
              </a:rPr>
            </a:br>
            <a:r>
              <a:rPr lang="en-US" sz="1600" b="1" dirty="0">
                <a:solidFill>
                  <a:schemeClr val="accent5">
                    <a:lumMod val="50000"/>
                  </a:schemeClr>
                </a:solidFill>
                <a:latin typeface="Arial Black" panose="020B0A04020102020204" pitchFamily="34" charset="0"/>
              </a:rPr>
              <a:t>Lucknow Raebareli Road</a:t>
            </a:r>
            <a:br>
              <a:rPr lang="en-US" sz="2800" b="1" u="sng" dirty="0">
                <a:solidFill>
                  <a:schemeClr val="accent5">
                    <a:lumMod val="50000"/>
                  </a:schemeClr>
                </a:solidFill>
              </a:rPr>
            </a:br>
            <a:endParaRPr lang="en-IN" sz="2800" dirty="0"/>
          </a:p>
        </p:txBody>
      </p:sp>
      <p:pic>
        <p:nvPicPr>
          <p:cNvPr id="5" name="Picture 4">
            <a:extLst>
              <a:ext uri="{FF2B5EF4-FFF2-40B4-BE49-F238E27FC236}">
                <a16:creationId xmlns:a16="http://schemas.microsoft.com/office/drawing/2014/main" id="{3BE6F7CE-1EC1-C756-4D11-4671C407C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8" name="Picture 7">
            <a:extLst>
              <a:ext uri="{FF2B5EF4-FFF2-40B4-BE49-F238E27FC236}">
                <a16:creationId xmlns:a16="http://schemas.microsoft.com/office/drawing/2014/main" id="{5F63DA79-5F1B-6915-9301-B1DDE7091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268" y="1594022"/>
            <a:ext cx="8282268" cy="49797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639E57DA-579B-66A4-8799-EA4774C25B5E}"/>
              </a:ext>
            </a:extLst>
          </p:cNvPr>
          <p:cNvSpPr txBox="1"/>
          <p:nvPr/>
        </p:nvSpPr>
        <p:spPr>
          <a:xfrm>
            <a:off x="10305536" y="3439336"/>
            <a:ext cx="6098058" cy="523220"/>
          </a:xfrm>
          <a:prstGeom prst="rect">
            <a:avLst/>
          </a:prstGeom>
          <a:noFill/>
        </p:spPr>
        <p:txBody>
          <a:bodyPr wrap="square">
            <a:spAutoFit/>
          </a:bodyPr>
          <a:lstStyle/>
          <a:p>
            <a:r>
              <a:rPr lang="en-US" sz="2800" b="1" dirty="0">
                <a:solidFill>
                  <a:schemeClr val="accent2">
                    <a:lumMod val="50000"/>
                  </a:schemeClr>
                </a:solidFill>
                <a:latin typeface="Arial Rounded MT Bold" panose="020F0704030504030204" pitchFamily="34" charset="0"/>
              </a:rPr>
              <a:t>LAY OUT</a:t>
            </a:r>
            <a:endParaRPr lang="en-IN" sz="28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6378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C539-F182-D4A8-E071-2D0417793A78}"/>
              </a:ext>
            </a:extLst>
          </p:cNvPr>
          <p:cNvSpPr>
            <a:spLocks noGrp="1"/>
          </p:cNvSpPr>
          <p:nvPr>
            <p:ph type="title"/>
          </p:nvPr>
        </p:nvSpPr>
        <p:spPr>
          <a:xfrm>
            <a:off x="1669728" y="658508"/>
            <a:ext cx="8911687" cy="1280890"/>
          </a:xfrm>
        </p:spPr>
        <p:txBody>
          <a:bodyPr>
            <a:normAutofit/>
          </a:bodyPr>
          <a:lstStyle/>
          <a:p>
            <a:r>
              <a:rPr lang="en-US" sz="3200" b="1" u="sng" dirty="0">
                <a:solidFill>
                  <a:schemeClr val="accent5">
                    <a:lumMod val="50000"/>
                  </a:schemeClr>
                </a:solidFill>
              </a:rPr>
              <a:t>JMD GREEN PHASE – I</a:t>
            </a:r>
            <a:br>
              <a:rPr lang="en-US" sz="3200" b="1" u="sng" dirty="0">
                <a:solidFill>
                  <a:schemeClr val="accent5">
                    <a:lumMod val="50000"/>
                  </a:schemeClr>
                </a:solidFill>
              </a:rPr>
            </a:br>
            <a:r>
              <a:rPr lang="en-US" sz="1600" b="1" dirty="0">
                <a:solidFill>
                  <a:schemeClr val="accent5">
                    <a:lumMod val="50000"/>
                  </a:schemeClr>
                </a:solidFill>
                <a:latin typeface="Arial Black" panose="020B0A04020102020204" pitchFamily="34" charset="0"/>
              </a:rPr>
              <a:t>Lucknow Raebareli Road</a:t>
            </a:r>
            <a:endParaRPr lang="en-IN" sz="1600" dirty="0"/>
          </a:p>
        </p:txBody>
      </p:sp>
      <p:pic>
        <p:nvPicPr>
          <p:cNvPr id="3" name="Picture 2">
            <a:extLst>
              <a:ext uri="{FF2B5EF4-FFF2-40B4-BE49-F238E27FC236}">
                <a16:creationId xmlns:a16="http://schemas.microsoft.com/office/drawing/2014/main" id="{36307063-83AF-7B1E-BDCA-2241040F2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87" y="1523579"/>
            <a:ext cx="9586236" cy="3646937"/>
          </a:xfrm>
          <a:prstGeom prst="rect">
            <a:avLst/>
          </a:prstGeom>
        </p:spPr>
      </p:pic>
      <p:sp>
        <p:nvSpPr>
          <p:cNvPr id="4" name="TextBox 3">
            <a:extLst>
              <a:ext uri="{FF2B5EF4-FFF2-40B4-BE49-F238E27FC236}">
                <a16:creationId xmlns:a16="http://schemas.microsoft.com/office/drawing/2014/main" id="{B5F63FAB-2743-B580-78B9-101C30E0868A}"/>
              </a:ext>
            </a:extLst>
          </p:cNvPr>
          <p:cNvSpPr txBox="1"/>
          <p:nvPr/>
        </p:nvSpPr>
        <p:spPr>
          <a:xfrm>
            <a:off x="2350478" y="4748306"/>
            <a:ext cx="2628900" cy="1769074"/>
          </a:xfrm>
          <a:prstGeom prst="rect">
            <a:avLst/>
          </a:prstGeom>
          <a:noFill/>
        </p:spPr>
        <p:txBody>
          <a:bodyPr wrap="square" rtlCol="0">
            <a:spAutoFit/>
          </a:bodyPr>
          <a:lstStyle/>
          <a:p>
            <a:pPr algn="just"/>
            <a:r>
              <a:rPr lang="en-US" sz="1600" b="1" dirty="0">
                <a:solidFill>
                  <a:schemeClr val="accent2">
                    <a:lumMod val="50000"/>
                  </a:schemeClr>
                </a:solidFill>
                <a:latin typeface="Arial Black" panose="020B0A04020102020204" pitchFamily="34" charset="0"/>
              </a:rPr>
              <a:t> </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Road </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Light</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School</a:t>
            </a:r>
          </a:p>
          <a:p>
            <a:pPr marL="285750" indent="-285750" algn="just">
              <a:lnSpc>
                <a:spcPct val="150000"/>
              </a:lnSpc>
              <a:buFont typeface="Arial" panose="020B0604020202020204" pitchFamily="34" charset="0"/>
              <a:buChar char="•"/>
            </a:pPr>
            <a:endParaRPr lang="en-IN" sz="1600" b="1" dirty="0">
              <a:solidFill>
                <a:schemeClr val="accent2">
                  <a:lumMod val="50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4538DA1B-4C9D-01DB-DDAB-36912DC01904}"/>
              </a:ext>
            </a:extLst>
          </p:cNvPr>
          <p:cNvSpPr txBox="1"/>
          <p:nvPr/>
        </p:nvSpPr>
        <p:spPr>
          <a:xfrm>
            <a:off x="5109108" y="5114227"/>
            <a:ext cx="2032929" cy="115352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Hospital</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CCTV Camera</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Park</a:t>
            </a:r>
          </a:p>
        </p:txBody>
      </p:sp>
      <p:sp>
        <p:nvSpPr>
          <p:cNvPr id="6" name="TextBox 5">
            <a:extLst>
              <a:ext uri="{FF2B5EF4-FFF2-40B4-BE49-F238E27FC236}">
                <a16:creationId xmlns:a16="http://schemas.microsoft.com/office/drawing/2014/main" id="{E53FAD53-72F7-2284-4B38-1BD0D72E0F48}"/>
              </a:ext>
            </a:extLst>
          </p:cNvPr>
          <p:cNvSpPr txBox="1"/>
          <p:nvPr/>
        </p:nvSpPr>
        <p:spPr>
          <a:xfrm>
            <a:off x="8356778" y="5114227"/>
            <a:ext cx="2553904" cy="181588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Covered Boundary</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Gated Colony</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Marriage Lawn</a:t>
            </a:r>
          </a:p>
          <a:p>
            <a:pPr marL="285750" indent="-285750" algn="just">
              <a:lnSpc>
                <a:spcPct val="150000"/>
              </a:lnSpc>
              <a:buFont typeface="Arial" panose="020B0604020202020204" pitchFamily="34" charset="0"/>
              <a:buChar char="•"/>
            </a:pPr>
            <a:r>
              <a:rPr lang="en-US" sz="1600" b="1" dirty="0">
                <a:solidFill>
                  <a:schemeClr val="accent2">
                    <a:lumMod val="50000"/>
                  </a:schemeClr>
                </a:solidFill>
                <a:latin typeface="Arial Black" panose="020B0A04020102020204" pitchFamily="34" charset="0"/>
              </a:rPr>
              <a:t>Mini Stadium</a:t>
            </a:r>
            <a:endParaRPr lang="en-IN" sz="1600" b="1" dirty="0">
              <a:solidFill>
                <a:schemeClr val="accent2">
                  <a:lumMod val="50000"/>
                </a:schemeClr>
              </a:solidFill>
              <a:latin typeface="Arial Black" panose="020B0A04020102020204" pitchFamily="34" charset="0"/>
            </a:endParaRPr>
          </a:p>
          <a:p>
            <a:endParaRPr lang="en-IN" sz="1600" b="1" dirty="0">
              <a:solidFill>
                <a:schemeClr val="accent2">
                  <a:lumMod val="50000"/>
                </a:schemeClr>
              </a:solidFill>
              <a:latin typeface="Arial Black" panose="020B0A04020102020204" pitchFamily="34" charset="0"/>
            </a:endParaRPr>
          </a:p>
        </p:txBody>
      </p:sp>
      <p:pic>
        <p:nvPicPr>
          <p:cNvPr id="7" name="Picture 6">
            <a:extLst>
              <a:ext uri="{FF2B5EF4-FFF2-40B4-BE49-F238E27FC236}">
                <a16:creationId xmlns:a16="http://schemas.microsoft.com/office/drawing/2014/main" id="{BBBCC182-3048-9647-63EE-5E3EA9970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Tree>
    <p:extLst>
      <p:ext uri="{BB962C8B-B14F-4D97-AF65-F5344CB8AC3E}">
        <p14:creationId xmlns:p14="http://schemas.microsoft.com/office/powerpoint/2010/main" val="21516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E8313B-F170-044F-169B-2782BE5BD252}"/>
              </a:ext>
            </a:extLst>
          </p:cNvPr>
          <p:cNvSpPr txBox="1"/>
          <p:nvPr/>
        </p:nvSpPr>
        <p:spPr>
          <a:xfrm>
            <a:off x="1651000" y="497185"/>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pic>
        <p:nvPicPr>
          <p:cNvPr id="5" name="Picture 4">
            <a:extLst>
              <a:ext uri="{FF2B5EF4-FFF2-40B4-BE49-F238E27FC236}">
                <a16:creationId xmlns:a16="http://schemas.microsoft.com/office/drawing/2014/main" id="{4A60CC35-AA80-672B-E800-C2BD2FEE3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pic>
        <p:nvPicPr>
          <p:cNvPr id="6" name="Picture 5">
            <a:extLst>
              <a:ext uri="{FF2B5EF4-FFF2-40B4-BE49-F238E27FC236}">
                <a16:creationId xmlns:a16="http://schemas.microsoft.com/office/drawing/2014/main" id="{82352EB6-7E31-8849-1920-25F4036F6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95" y="1982058"/>
            <a:ext cx="10198100" cy="4502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7E1734D1-32D7-0BDD-4106-F9C69F32B50E}"/>
              </a:ext>
            </a:extLst>
          </p:cNvPr>
          <p:cNvSpPr txBox="1"/>
          <p:nvPr/>
        </p:nvSpPr>
        <p:spPr>
          <a:xfrm>
            <a:off x="5372100" y="1390782"/>
            <a:ext cx="6098058" cy="523220"/>
          </a:xfrm>
          <a:prstGeom prst="rect">
            <a:avLst/>
          </a:prstGeom>
          <a:noFill/>
        </p:spPr>
        <p:txBody>
          <a:bodyPr wrap="square">
            <a:spAutoFit/>
          </a:bodyPr>
          <a:lstStyle/>
          <a:p>
            <a:r>
              <a:rPr lang="en-US" sz="2800" b="1" dirty="0">
                <a:solidFill>
                  <a:schemeClr val="accent2">
                    <a:lumMod val="50000"/>
                  </a:schemeClr>
                </a:solidFill>
                <a:latin typeface="Arial Rounded MT Bold" panose="020F0704030504030204" pitchFamily="34" charset="0"/>
              </a:rPr>
              <a:t>KEY PLAN</a:t>
            </a:r>
            <a:endParaRPr lang="en-IN" sz="2800" b="1" dirty="0">
              <a:solidFill>
                <a:schemeClr val="accent2">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37034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22962-4F85-3FFE-2BEE-E04BA60C8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492" y="105505"/>
            <a:ext cx="2276777" cy="1285277"/>
          </a:xfrm>
          <a:prstGeom prst="rect">
            <a:avLst/>
          </a:prstGeom>
        </p:spPr>
      </p:pic>
      <p:sp>
        <p:nvSpPr>
          <p:cNvPr id="5" name="TextBox 4">
            <a:extLst>
              <a:ext uri="{FF2B5EF4-FFF2-40B4-BE49-F238E27FC236}">
                <a16:creationId xmlns:a16="http://schemas.microsoft.com/office/drawing/2014/main" id="{4B91BAAB-DDB5-C6E8-18A4-8143E374BF68}"/>
              </a:ext>
            </a:extLst>
          </p:cNvPr>
          <p:cNvSpPr txBox="1"/>
          <p:nvPr/>
        </p:nvSpPr>
        <p:spPr>
          <a:xfrm>
            <a:off x="1629508" y="467452"/>
            <a:ext cx="6096000" cy="923330"/>
          </a:xfrm>
          <a:prstGeom prst="rect">
            <a:avLst/>
          </a:prstGeom>
          <a:noFill/>
        </p:spPr>
        <p:txBody>
          <a:bodyPr wrap="square">
            <a:spAutoFit/>
          </a:bodyPr>
          <a:lstStyle/>
          <a:p>
            <a:r>
              <a:rPr lang="en-US" sz="3600" b="1" u="sng" dirty="0">
                <a:solidFill>
                  <a:schemeClr val="accent5">
                    <a:lumMod val="50000"/>
                  </a:schemeClr>
                </a:solidFill>
              </a:rPr>
              <a:t>JMD GREEN PHASE – I</a:t>
            </a:r>
            <a:br>
              <a:rPr lang="en-US" sz="3600" b="1" u="sng" dirty="0">
                <a:solidFill>
                  <a:schemeClr val="accent5">
                    <a:lumMod val="50000"/>
                  </a:schemeClr>
                </a:solidFill>
              </a:rPr>
            </a:br>
            <a:r>
              <a:rPr lang="en-US" sz="1800" b="1" dirty="0">
                <a:solidFill>
                  <a:schemeClr val="accent5">
                    <a:lumMod val="50000"/>
                  </a:schemeClr>
                </a:solidFill>
                <a:latin typeface="Arial Black" panose="020B0A04020102020204" pitchFamily="34" charset="0"/>
              </a:rPr>
              <a:t>Lucknow Raebareli Road</a:t>
            </a:r>
            <a:endParaRPr lang="en-IN" dirty="0"/>
          </a:p>
        </p:txBody>
      </p:sp>
      <p:sp>
        <p:nvSpPr>
          <p:cNvPr id="7" name="TextBox 6">
            <a:extLst>
              <a:ext uri="{FF2B5EF4-FFF2-40B4-BE49-F238E27FC236}">
                <a16:creationId xmlns:a16="http://schemas.microsoft.com/office/drawing/2014/main" id="{6A57369B-63DF-624B-E6EA-B15B43F11811}"/>
              </a:ext>
            </a:extLst>
          </p:cNvPr>
          <p:cNvSpPr txBox="1"/>
          <p:nvPr/>
        </p:nvSpPr>
        <p:spPr>
          <a:xfrm>
            <a:off x="2958865" y="2773903"/>
            <a:ext cx="6654691" cy="3154710"/>
          </a:xfrm>
          <a:prstGeom prst="rect">
            <a:avLst/>
          </a:prstGeom>
          <a:noFill/>
        </p:spPr>
        <p:txBody>
          <a:bodyPr wrap="square">
            <a:spAutoFit/>
          </a:bodyPr>
          <a:lstStyle/>
          <a:p>
            <a:pPr algn="ctr"/>
            <a:r>
              <a:rPr lang="en-US" sz="4800" b="1" u="sng" dirty="0">
                <a:solidFill>
                  <a:schemeClr val="accent2">
                    <a:lumMod val="50000"/>
                  </a:schemeClr>
                </a:solidFill>
                <a:latin typeface="Bodoni MT Black" panose="02070A03080606020203" pitchFamily="18" charset="0"/>
              </a:rPr>
              <a:t>JMD GREEN PHASE – I </a:t>
            </a:r>
          </a:p>
          <a:p>
            <a:pPr algn="ctr"/>
            <a:r>
              <a:rPr lang="en-US" sz="5500" b="1" u="sng" dirty="0">
                <a:solidFill>
                  <a:schemeClr val="accent2">
                    <a:lumMod val="50000"/>
                  </a:schemeClr>
                </a:solidFill>
                <a:latin typeface="Bodoni MT Black" panose="02070A03080606020203" pitchFamily="18" charset="0"/>
              </a:rPr>
              <a:t>PROJECT</a:t>
            </a:r>
            <a:r>
              <a:rPr lang="en-US" sz="4800" b="1" u="sng" dirty="0">
                <a:solidFill>
                  <a:schemeClr val="accent2">
                    <a:lumMod val="50000"/>
                  </a:schemeClr>
                </a:solidFill>
                <a:latin typeface="Bodoni MT Black" panose="02070A03080606020203" pitchFamily="18" charset="0"/>
              </a:rPr>
              <a:t> IMAGES</a:t>
            </a:r>
            <a:endParaRPr lang="en-IN" sz="4800" dirty="0">
              <a:solidFill>
                <a:schemeClr val="accent2">
                  <a:lumMod val="50000"/>
                </a:schemeClr>
              </a:solidFill>
              <a:latin typeface="Bodoni MT Black" panose="02070A03080606020203" pitchFamily="18" charset="0"/>
            </a:endParaRPr>
          </a:p>
        </p:txBody>
      </p:sp>
    </p:spTree>
    <p:extLst>
      <p:ext uri="{BB962C8B-B14F-4D97-AF65-F5344CB8AC3E}">
        <p14:creationId xmlns:p14="http://schemas.microsoft.com/office/powerpoint/2010/main" val="2723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384</TotalTime>
  <Words>1056</Words>
  <Application>Microsoft Office PowerPoint</Application>
  <PresentationFormat>Widescreen</PresentationFormat>
  <Paragraphs>109</Paragraphs>
  <Slides>37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Algerian</vt:lpstr>
      <vt:lpstr>Arial</vt:lpstr>
      <vt:lpstr>Arial</vt:lpstr>
      <vt:lpstr>Arial Black</vt:lpstr>
      <vt:lpstr>Arial Rounded MT Bold</vt:lpstr>
      <vt:lpstr>Bodoni MT Black</vt:lpstr>
      <vt:lpstr>Calibri</vt:lpstr>
      <vt:lpstr>Century Gothic</vt:lpstr>
      <vt:lpstr>Roboto</vt:lpstr>
      <vt:lpstr>Wingdings 3</vt:lpstr>
      <vt:lpstr>Wisp</vt:lpstr>
      <vt:lpstr>WELCOME TO JMD GROUP</vt:lpstr>
      <vt:lpstr>PowerPoint Presentation</vt:lpstr>
      <vt:lpstr>PowerPoint Presentation</vt:lpstr>
      <vt:lpstr>1st PROJECT  JMD GREEN PHASE – I Lucknow Raebareli Road  RESIDENTIAL PLOT  Rs.599/- Sq.Ft COMMERCIAL PLOT  Rs.899/- Sq.Ft  EMI on 25% (Agreement) PLC Park Facing Plot 5% PLC Corner Plot 10%</vt:lpstr>
      <vt:lpstr>JMD GREEN PHASE – I FARMHOUSE  LAND  Rs. 599/- Sq.Ft  CONSTRUCTION  Rs. 1250/- Sq.Ft</vt:lpstr>
      <vt:lpstr>JMD GREEN PHASE – I Lucknow Raebareli Road </vt:lpstr>
      <vt:lpstr>JMD GREEN PHASE – I Lucknow Raebareli Road</vt:lpstr>
      <vt:lpstr>PowerPoint Presentation</vt:lpstr>
      <vt:lpstr>PowerPoint Presentation</vt:lpstr>
      <vt:lpstr>JMD GREEN PHASE – I Lucknow Raebareli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JMD GROUP</dc:title>
  <dc:creator>ok</dc:creator>
  <cp:lastModifiedBy>ok</cp:lastModifiedBy>
  <cp:revision>26</cp:revision>
  <dcterms:created xsi:type="dcterms:W3CDTF">2022-11-25T07:35:18Z</dcterms:created>
  <dcterms:modified xsi:type="dcterms:W3CDTF">2022-11-26T07:47:09Z</dcterms:modified>
</cp:coreProperties>
</file>